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59" r:id="rId5"/>
    <p:sldId id="262"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tha R" initials="AR" lastIdx="1" clrIdx="0">
    <p:extLst>
      <p:ext uri="{19B8F6BF-5375-455C-9EA6-DF929625EA0E}">
        <p15:presenceInfo xmlns:p15="http://schemas.microsoft.com/office/powerpoint/2012/main" userId="771ee612a60d08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373"/>
    <a:srgbClr val="83349C"/>
    <a:srgbClr val="F7C5A3"/>
    <a:srgbClr val="800080"/>
    <a:srgbClr val="2E1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8A8DCA-1E6F-48EC-906B-7D578C74B481}" type="datetimeFigureOut">
              <a:rPr lang="en-IN" smtClean="0"/>
              <a:t>25-05-2024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1025F-F162-4D8A-8C6F-78E8B475A91E}" type="slidenum">
              <a:rPr lang="en-IN" smtClean="0"/>
              <a:t>‹#›</a:t>
            </a:fld>
            <a:endParaRPr lang="en-IN"/>
          </a:p>
        </p:txBody>
      </p:sp>
    </p:spTree>
    <p:extLst>
      <p:ext uri="{BB962C8B-B14F-4D97-AF65-F5344CB8AC3E}">
        <p14:creationId xmlns:p14="http://schemas.microsoft.com/office/powerpoint/2010/main" val="133666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1025F-F162-4D8A-8C6F-78E8B475A91E}" type="slidenum">
              <a:rPr lang="en-IN" smtClean="0"/>
              <a:t>6</a:t>
            </a:fld>
            <a:endParaRPr lang="en-IN"/>
          </a:p>
        </p:txBody>
      </p:sp>
    </p:spTree>
    <p:extLst>
      <p:ext uri="{BB962C8B-B14F-4D97-AF65-F5344CB8AC3E}">
        <p14:creationId xmlns:p14="http://schemas.microsoft.com/office/powerpoint/2010/main" val="267292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E3BB0-C9C8-AA14-097C-A46283CCA8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7DAC4E-E97E-079F-052A-0D7C0C5346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6D68094-A1D3-00F6-454B-82A5DFD7A5ED}"/>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5" name="Footer Placeholder 4">
            <a:extLst>
              <a:ext uri="{FF2B5EF4-FFF2-40B4-BE49-F238E27FC236}">
                <a16:creationId xmlns:a16="http://schemas.microsoft.com/office/drawing/2014/main" id="{D58D0FF2-2D44-B761-0EE5-A3430FB84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06B6A6-8389-0E0F-11B6-B0F57B141E15}"/>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31075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5E878-394A-05C3-01FC-06C6033B59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74323E-9A13-F99C-2908-4340662637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86C720-F4E7-5CAC-CA41-25B1ABCB9064}"/>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5" name="Footer Placeholder 4">
            <a:extLst>
              <a:ext uri="{FF2B5EF4-FFF2-40B4-BE49-F238E27FC236}">
                <a16:creationId xmlns:a16="http://schemas.microsoft.com/office/drawing/2014/main" id="{72D290B2-9B37-4E3D-584E-C9311AF5FA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D220E5-66AC-113A-2085-55AF7B130762}"/>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447640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B07947-DC12-6949-54FF-2EFE5BA198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6CD17E-5C87-876B-BCFB-1A31E4DB35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BD2E3E-8F5A-42F7-9563-BE70158B04AD}"/>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5" name="Footer Placeholder 4">
            <a:extLst>
              <a:ext uri="{FF2B5EF4-FFF2-40B4-BE49-F238E27FC236}">
                <a16:creationId xmlns:a16="http://schemas.microsoft.com/office/drawing/2014/main" id="{08077800-9BFF-0368-2CAC-EE4DC4F298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6023E6-3027-4FA4-E377-5FCED714280B}"/>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72709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8EE5C-18DA-6946-3D46-37E6956E73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6DF3CB-E020-3826-0D97-E5A22448C0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3B2239-26EE-BB41-4DCF-66E928B2822C}"/>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5" name="Footer Placeholder 4">
            <a:extLst>
              <a:ext uri="{FF2B5EF4-FFF2-40B4-BE49-F238E27FC236}">
                <a16:creationId xmlns:a16="http://schemas.microsoft.com/office/drawing/2014/main" id="{7F29ACA0-E842-B305-D753-A095B3459D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E0CFBF-872D-6E02-1376-6153F9D74F78}"/>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774915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36D4-A4A2-6BF2-EC04-CF25834FF3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8EFA42-0BDE-2B72-86A6-FC65D70DDB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805B7F-243D-C8B2-AEBF-8F3CC52A29BA}"/>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5" name="Footer Placeholder 4">
            <a:extLst>
              <a:ext uri="{FF2B5EF4-FFF2-40B4-BE49-F238E27FC236}">
                <a16:creationId xmlns:a16="http://schemas.microsoft.com/office/drawing/2014/main" id="{5575A4C8-2AF0-2706-8D0D-9E04807AE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7EA93-3470-0F57-B5FA-82DD0FEF31C7}"/>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529343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AAF3-7C91-D3F3-C67C-0B187E153C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2FDBA6-CEC8-5327-4E55-93AA0968D8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663017B-D1B1-65E6-EAB2-318744AEF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BC2875-5533-E71C-575B-C1F059D7716B}"/>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6" name="Footer Placeholder 5">
            <a:extLst>
              <a:ext uri="{FF2B5EF4-FFF2-40B4-BE49-F238E27FC236}">
                <a16:creationId xmlns:a16="http://schemas.microsoft.com/office/drawing/2014/main" id="{FECC1D10-31C8-2111-FC8B-F3A89D90EB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7728CB-2319-4E58-CAD9-9DC90A14E3C8}"/>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1639748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39EC-BC2A-CAE1-D0CE-8974592EAC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8EC343-152A-333B-B23A-505E12B6BF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55BB0-A9A4-5E1D-0299-40AA30EB47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F26D76-727E-3520-C6F1-CEC258A3EE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F4E25-BB98-AB21-5975-F32CE0E47F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4C7FE9-CD3F-080E-B40B-9E9BACCAADF5}"/>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8" name="Footer Placeholder 7">
            <a:extLst>
              <a:ext uri="{FF2B5EF4-FFF2-40B4-BE49-F238E27FC236}">
                <a16:creationId xmlns:a16="http://schemas.microsoft.com/office/drawing/2014/main" id="{C7F9114A-0B4D-9DCB-483F-BB4DE03F0B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679619-019D-B7FD-4D01-EC5631DD965E}"/>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2701577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7BD3-EAAF-BCDD-A2F8-16890554C5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EDB7B7-ACBB-8D69-E0B0-BC6E86B833D6}"/>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4" name="Footer Placeholder 3">
            <a:extLst>
              <a:ext uri="{FF2B5EF4-FFF2-40B4-BE49-F238E27FC236}">
                <a16:creationId xmlns:a16="http://schemas.microsoft.com/office/drawing/2014/main" id="{5FAF2B4D-4D82-51AB-9B42-94E9EABEF1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ED13A5-CE03-9B18-0318-B5D3CBBECEDD}"/>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407660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092B5C-CE3C-9CDD-EF76-E56EEA12B41F}"/>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3" name="Footer Placeholder 2">
            <a:extLst>
              <a:ext uri="{FF2B5EF4-FFF2-40B4-BE49-F238E27FC236}">
                <a16:creationId xmlns:a16="http://schemas.microsoft.com/office/drawing/2014/main" id="{2EBF209A-144E-B4CF-C3D7-E4B84463D2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33B7DA-0154-DF6B-B3CC-09137EF0C84A}"/>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3063488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214C-2C71-D06F-D3CE-DC510C7B7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F822C4-A961-713F-85FE-222C90BCE0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DF0314-561A-483E-6A66-8A989C7F0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E67D4D-3FF6-C741-4775-BE17A1150391}"/>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6" name="Footer Placeholder 5">
            <a:extLst>
              <a:ext uri="{FF2B5EF4-FFF2-40B4-BE49-F238E27FC236}">
                <a16:creationId xmlns:a16="http://schemas.microsoft.com/office/drawing/2014/main" id="{73DFF95E-91B7-8EBD-71CC-1962135AE8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C37E6D-C656-0CC4-1D25-C02D3E84F937}"/>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254380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22C7-07E2-65CA-2EEA-35070D021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B19553-6367-274A-6402-9F40539C3B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4425BD-8EF5-FA74-8BFC-F079EEC43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B892AD-ACCC-5AE4-25EE-B5752E265A5E}"/>
              </a:ext>
            </a:extLst>
          </p:cNvPr>
          <p:cNvSpPr>
            <a:spLocks noGrp="1"/>
          </p:cNvSpPr>
          <p:nvPr>
            <p:ph type="dt" sz="half" idx="10"/>
          </p:nvPr>
        </p:nvSpPr>
        <p:spPr/>
        <p:txBody>
          <a:bodyPr/>
          <a:lstStyle/>
          <a:p>
            <a:fld id="{C805EC0A-9E82-4FBC-A02B-D17779AA4B2F}" type="datetimeFigureOut">
              <a:rPr lang="en-IN" smtClean="0"/>
              <a:t>25-05-2024</a:t>
            </a:fld>
            <a:endParaRPr lang="en-IN"/>
          </a:p>
        </p:txBody>
      </p:sp>
      <p:sp>
        <p:nvSpPr>
          <p:cNvPr id="6" name="Footer Placeholder 5">
            <a:extLst>
              <a:ext uri="{FF2B5EF4-FFF2-40B4-BE49-F238E27FC236}">
                <a16:creationId xmlns:a16="http://schemas.microsoft.com/office/drawing/2014/main" id="{F7BA7CEE-DF9B-BC6D-8E71-AFD9ECB296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2310D9-0633-A17F-EA65-4CE993264898}"/>
              </a:ext>
            </a:extLst>
          </p:cNvPr>
          <p:cNvSpPr>
            <a:spLocks noGrp="1"/>
          </p:cNvSpPr>
          <p:nvPr>
            <p:ph type="sldNum" sz="quarter" idx="12"/>
          </p:nvPr>
        </p:nvSpPr>
        <p:spPr/>
        <p:txBody>
          <a:bodyPr/>
          <a:lstStyle/>
          <a:p>
            <a:fld id="{F1132BD6-2AF9-442C-A1A1-6FEC07E05969}" type="slidenum">
              <a:rPr lang="en-IN" smtClean="0"/>
              <a:t>‹#›</a:t>
            </a:fld>
            <a:endParaRPr lang="en-IN"/>
          </a:p>
        </p:txBody>
      </p:sp>
    </p:spTree>
    <p:extLst>
      <p:ext uri="{BB962C8B-B14F-4D97-AF65-F5344CB8AC3E}">
        <p14:creationId xmlns:p14="http://schemas.microsoft.com/office/powerpoint/2010/main" val="326947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4A3A6E-6272-EEF0-D7B7-87EBE82646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FC0DFB-345C-63B3-1514-95BACCEBD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F09A29-A340-062C-32FE-9505013DE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5EC0A-9E82-4FBC-A02B-D17779AA4B2F}" type="datetimeFigureOut">
              <a:rPr lang="en-IN" smtClean="0"/>
              <a:t>25-05-2024</a:t>
            </a:fld>
            <a:endParaRPr lang="en-IN"/>
          </a:p>
        </p:txBody>
      </p:sp>
      <p:sp>
        <p:nvSpPr>
          <p:cNvPr id="5" name="Footer Placeholder 4">
            <a:extLst>
              <a:ext uri="{FF2B5EF4-FFF2-40B4-BE49-F238E27FC236}">
                <a16:creationId xmlns:a16="http://schemas.microsoft.com/office/drawing/2014/main" id="{724D1CEF-2672-374C-1CA5-F826ED5D4B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B81997-BB4F-9225-3AD1-88931023B4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32BD6-2AF9-442C-A1A1-6FEC07E05969}" type="slidenum">
              <a:rPr lang="en-IN" smtClean="0"/>
              <a:t>‹#›</a:t>
            </a:fld>
            <a:endParaRPr lang="en-IN"/>
          </a:p>
        </p:txBody>
      </p:sp>
    </p:spTree>
    <p:extLst>
      <p:ext uri="{BB962C8B-B14F-4D97-AF65-F5344CB8AC3E}">
        <p14:creationId xmlns:p14="http://schemas.microsoft.com/office/powerpoint/2010/main" val="1078939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8107-B684-C4C7-E498-4EE3BAB94B3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0D6072D-8DCF-1398-2FD5-035370FDBB5C}"/>
              </a:ext>
            </a:extLst>
          </p:cNvPr>
          <p:cNvSpPr>
            <a:spLocks noGrp="1"/>
          </p:cNvSpPr>
          <p:nvPr>
            <p:ph type="subTitle" idx="1"/>
          </p:nvPr>
        </p:nvSpPr>
        <p:spPr/>
        <p:txBody>
          <a:bodyPr/>
          <a:lstStyle/>
          <a:p>
            <a:endParaRPr lang="en-IN"/>
          </a:p>
        </p:txBody>
      </p:sp>
      <p:pic>
        <p:nvPicPr>
          <p:cNvPr id="5" name="Picture 4" descr="Billionaires Statistic Analysis with SQL">
            <a:extLst>
              <a:ext uri="{FF2B5EF4-FFF2-40B4-BE49-F238E27FC236}">
                <a16:creationId xmlns:a16="http://schemas.microsoft.com/office/drawing/2014/main" id="{1F93F4D1-7920-686B-0C78-832D720D10E1}"/>
              </a:ext>
              <a:ext uri="{C183D7F6-B498-43B3-948B-1728B52AA6E4}">
                <adec:decorative xmlns:adec="http://schemas.microsoft.com/office/drawing/2017/decorative" val="0"/>
              </a:ext>
            </a:extLst>
          </p:cNvPr>
          <p:cNvPicPr>
            <a:picLocks noChangeAspect="1"/>
          </p:cNvPicPr>
          <p:nvPr/>
        </p:nvPicPr>
        <p:blipFill>
          <a:blip r:embed="rId2">
            <a:extLst>
              <a:ext uri="{BEBA8EAE-BF5A-486C-A8C5-ECC9F3942E4B}">
                <a14:imgProps xmlns:a14="http://schemas.microsoft.com/office/drawing/2010/main">
                  <a14:imgLayer r:embed="rId3">
                    <a14:imgEffect>
                      <a14:saturation sat="93000"/>
                    </a14:imgEffect>
                  </a14:imgLayer>
                </a14:imgProps>
              </a:ext>
              <a:ext uri="{28A0092B-C50C-407E-A947-70E740481C1C}">
                <a14:useLocalDpi xmlns:a14="http://schemas.microsoft.com/office/drawing/2010/main" val="0"/>
              </a:ext>
            </a:extLst>
          </a:blip>
          <a:stretch>
            <a:fillRect/>
          </a:stretch>
        </p:blipFill>
        <p:spPr>
          <a:xfrm>
            <a:off x="0" y="23135"/>
            <a:ext cx="12475225" cy="6973656"/>
          </a:xfrm>
          <a:prstGeom prst="rect">
            <a:avLst/>
          </a:prstGeom>
          <a:effectLst/>
        </p:spPr>
      </p:pic>
      <p:sp>
        <p:nvSpPr>
          <p:cNvPr id="9" name="TextBox 8">
            <a:extLst>
              <a:ext uri="{FF2B5EF4-FFF2-40B4-BE49-F238E27FC236}">
                <a16:creationId xmlns:a16="http://schemas.microsoft.com/office/drawing/2014/main" id="{25328D6C-B174-702B-3A25-C02BA2468CD4}"/>
              </a:ext>
            </a:extLst>
          </p:cNvPr>
          <p:cNvSpPr txBox="1"/>
          <p:nvPr/>
        </p:nvSpPr>
        <p:spPr>
          <a:xfrm>
            <a:off x="304800" y="707122"/>
            <a:ext cx="9282547" cy="1323439"/>
          </a:xfrm>
          <a:prstGeom prst="rect">
            <a:avLst/>
          </a:prstGeom>
          <a:noFill/>
        </p:spPr>
        <p:txBody>
          <a:bodyPr wrap="square" rtlCol="0">
            <a:spAutoFit/>
          </a:bodyPr>
          <a:lstStyle/>
          <a:p>
            <a:r>
              <a:rPr lang="en-US" sz="4000" i="1" dirty="0">
                <a:solidFill>
                  <a:schemeClr val="bg1"/>
                </a:solidFill>
                <a:latin typeface="Times New Roman" panose="02020603050405020304" pitchFamily="18" charset="0"/>
                <a:cs typeface="Times New Roman" panose="02020603050405020304" pitchFamily="18" charset="0"/>
              </a:rPr>
              <a:t>Billionaires Statistic Analysis with SQL &amp; Excel</a:t>
            </a:r>
            <a:endParaRPr lang="en-IN" sz="4000"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255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872204" y="783771"/>
            <a:ext cx="4236098" cy="400110"/>
          </a:xfrm>
          <a:prstGeom prst="rect">
            <a:avLst/>
          </a:prstGeom>
          <a:noFill/>
        </p:spPr>
        <p:txBody>
          <a:bodyPr wrap="square" rtlCol="0">
            <a:spAutoFit/>
          </a:bodyPr>
          <a:lstStyle/>
          <a:p>
            <a:pPr algn="ctr"/>
            <a:r>
              <a:rPr lang="en-IN" sz="2000" dirty="0">
                <a:solidFill>
                  <a:schemeClr val="bg1"/>
                </a:solidFill>
              </a:rPr>
              <a:t>Proportion of Gender - Charts </a:t>
            </a:r>
          </a:p>
        </p:txBody>
      </p:sp>
      <p:pic>
        <p:nvPicPr>
          <p:cNvPr id="4" name="Picture 3">
            <a:extLst>
              <a:ext uri="{FF2B5EF4-FFF2-40B4-BE49-F238E27FC236}">
                <a16:creationId xmlns:a16="http://schemas.microsoft.com/office/drawing/2014/main" id="{B943ACED-E482-F11C-E7F6-CB958782CD96}"/>
              </a:ext>
            </a:extLst>
          </p:cNvPr>
          <p:cNvPicPr>
            <a:picLocks noChangeAspect="1"/>
          </p:cNvPicPr>
          <p:nvPr/>
        </p:nvPicPr>
        <p:blipFill>
          <a:blip r:embed="rId3"/>
          <a:stretch>
            <a:fillRect/>
          </a:stretch>
        </p:blipFill>
        <p:spPr>
          <a:xfrm>
            <a:off x="2590614" y="1617427"/>
            <a:ext cx="7408506" cy="4517153"/>
          </a:xfrm>
          <a:prstGeom prst="rect">
            <a:avLst/>
          </a:prstGeom>
        </p:spPr>
      </p:pic>
    </p:spTree>
    <p:extLst>
      <p:ext uri="{BB962C8B-B14F-4D97-AF65-F5344CB8AC3E}">
        <p14:creationId xmlns:p14="http://schemas.microsoft.com/office/powerpoint/2010/main" val="1443194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477137" y="569168"/>
            <a:ext cx="3237723" cy="369332"/>
          </a:xfrm>
          <a:prstGeom prst="rect">
            <a:avLst/>
          </a:prstGeom>
          <a:noFill/>
        </p:spPr>
        <p:txBody>
          <a:bodyPr wrap="square" rtlCol="0">
            <a:spAutoFit/>
          </a:bodyPr>
          <a:lstStyle/>
          <a:p>
            <a:pPr algn="ctr"/>
            <a:r>
              <a:rPr lang="en-IN" dirty="0">
                <a:solidFill>
                  <a:schemeClr val="bg1"/>
                </a:solidFill>
              </a:rPr>
              <a:t>Male &amp;Female Worth </a:t>
            </a:r>
          </a:p>
        </p:txBody>
      </p:sp>
      <p:sp>
        <p:nvSpPr>
          <p:cNvPr id="6" name="TextBox 5">
            <a:extLst>
              <a:ext uri="{FF2B5EF4-FFF2-40B4-BE49-F238E27FC236}">
                <a16:creationId xmlns:a16="http://schemas.microsoft.com/office/drawing/2014/main" id="{7FA89991-1339-664C-A294-49A46A29FB5F}"/>
              </a:ext>
            </a:extLst>
          </p:cNvPr>
          <p:cNvSpPr txBox="1"/>
          <p:nvPr/>
        </p:nvSpPr>
        <p:spPr>
          <a:xfrm>
            <a:off x="1390260" y="1133306"/>
            <a:ext cx="8602825" cy="830997"/>
          </a:xfrm>
          <a:prstGeom prst="rect">
            <a:avLst/>
          </a:prstGeom>
          <a:noFill/>
        </p:spPr>
        <p:txBody>
          <a:bodyPr wrap="square" rtlCol="0">
            <a:spAutoFit/>
          </a:bodyPr>
          <a:lstStyle/>
          <a:p>
            <a:r>
              <a:rPr lang="en-US" sz="1600" dirty="0">
                <a:solidFill>
                  <a:schemeClr val="bg1"/>
                </a:solidFill>
              </a:rPr>
              <a:t>SELECT gender, SUM(finalWorth) AS total_worth</a:t>
            </a:r>
          </a:p>
          <a:p>
            <a:r>
              <a:rPr lang="en-US" sz="1600" dirty="0">
                <a:solidFill>
                  <a:schemeClr val="bg1"/>
                </a:solidFill>
              </a:rPr>
              <a:t>FROM billionaries</a:t>
            </a:r>
          </a:p>
          <a:p>
            <a:r>
              <a:rPr lang="en-US" sz="1600" dirty="0">
                <a:solidFill>
                  <a:schemeClr val="bg1"/>
                </a:solidFill>
              </a:rPr>
              <a:t>GROUP BY gender;</a:t>
            </a:r>
            <a:endParaRPr lang="en-IN" sz="1600" dirty="0">
              <a:solidFill>
                <a:schemeClr val="bg1"/>
              </a:solidFill>
            </a:endParaRPr>
          </a:p>
        </p:txBody>
      </p:sp>
      <p:pic>
        <p:nvPicPr>
          <p:cNvPr id="7" name="Picture 6">
            <a:extLst>
              <a:ext uri="{FF2B5EF4-FFF2-40B4-BE49-F238E27FC236}">
                <a16:creationId xmlns:a16="http://schemas.microsoft.com/office/drawing/2014/main" id="{141E45B2-C551-00D6-FAE6-A422749B795A}"/>
              </a:ext>
            </a:extLst>
          </p:cNvPr>
          <p:cNvPicPr>
            <a:picLocks noChangeAspect="1"/>
          </p:cNvPicPr>
          <p:nvPr/>
        </p:nvPicPr>
        <p:blipFill>
          <a:blip r:embed="rId3"/>
          <a:stretch>
            <a:fillRect/>
          </a:stretch>
        </p:blipFill>
        <p:spPr>
          <a:xfrm>
            <a:off x="1474235" y="2159109"/>
            <a:ext cx="8815041" cy="3637825"/>
          </a:xfrm>
          <a:prstGeom prst="rect">
            <a:avLst/>
          </a:prstGeom>
        </p:spPr>
      </p:pic>
    </p:spTree>
    <p:extLst>
      <p:ext uri="{BB962C8B-B14F-4D97-AF65-F5344CB8AC3E}">
        <p14:creationId xmlns:p14="http://schemas.microsoft.com/office/powerpoint/2010/main" val="8915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872204" y="783771"/>
            <a:ext cx="4236098" cy="400110"/>
          </a:xfrm>
          <a:prstGeom prst="rect">
            <a:avLst/>
          </a:prstGeom>
          <a:noFill/>
        </p:spPr>
        <p:txBody>
          <a:bodyPr wrap="square" rtlCol="0">
            <a:spAutoFit/>
          </a:bodyPr>
          <a:lstStyle/>
          <a:p>
            <a:pPr algn="ctr"/>
            <a:r>
              <a:rPr lang="en-IN" sz="2000" dirty="0">
                <a:solidFill>
                  <a:schemeClr val="bg1"/>
                </a:solidFill>
              </a:rPr>
              <a:t>Male &amp;Female Worth - Charts </a:t>
            </a:r>
          </a:p>
        </p:txBody>
      </p:sp>
      <p:pic>
        <p:nvPicPr>
          <p:cNvPr id="8" name="Picture 7">
            <a:extLst>
              <a:ext uri="{FF2B5EF4-FFF2-40B4-BE49-F238E27FC236}">
                <a16:creationId xmlns:a16="http://schemas.microsoft.com/office/drawing/2014/main" id="{8BFA3889-554C-46D0-00B1-E92432739CE7}"/>
              </a:ext>
            </a:extLst>
          </p:cNvPr>
          <p:cNvPicPr>
            <a:picLocks noChangeAspect="1"/>
          </p:cNvPicPr>
          <p:nvPr/>
        </p:nvPicPr>
        <p:blipFill>
          <a:blip r:embed="rId3"/>
          <a:stretch>
            <a:fillRect/>
          </a:stretch>
        </p:blipFill>
        <p:spPr>
          <a:xfrm>
            <a:off x="2590311" y="1414181"/>
            <a:ext cx="7365452" cy="4772015"/>
          </a:xfrm>
          <a:prstGeom prst="rect">
            <a:avLst/>
          </a:prstGeom>
        </p:spPr>
      </p:pic>
    </p:spTree>
    <p:extLst>
      <p:ext uri="{BB962C8B-B14F-4D97-AF65-F5344CB8AC3E}">
        <p14:creationId xmlns:p14="http://schemas.microsoft.com/office/powerpoint/2010/main" val="185695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369332"/>
          </a:xfrm>
          <a:prstGeom prst="rect">
            <a:avLst/>
          </a:prstGeom>
          <a:noFill/>
        </p:spPr>
        <p:txBody>
          <a:bodyPr wrap="square" rtlCol="0">
            <a:spAutoFit/>
          </a:bodyPr>
          <a:lstStyle/>
          <a:p>
            <a:pPr algn="ctr"/>
            <a:r>
              <a:rPr lang="en-IN" dirty="0">
                <a:solidFill>
                  <a:schemeClr val="bg1"/>
                </a:solidFill>
              </a:rPr>
              <a:t>Total Population by country &amp; city </a:t>
            </a:r>
          </a:p>
        </p:txBody>
      </p:sp>
      <p:sp>
        <p:nvSpPr>
          <p:cNvPr id="6" name="TextBox 5">
            <a:extLst>
              <a:ext uri="{FF2B5EF4-FFF2-40B4-BE49-F238E27FC236}">
                <a16:creationId xmlns:a16="http://schemas.microsoft.com/office/drawing/2014/main" id="{7FA89991-1339-664C-A294-49A46A29FB5F}"/>
              </a:ext>
            </a:extLst>
          </p:cNvPr>
          <p:cNvSpPr txBox="1"/>
          <p:nvPr/>
        </p:nvSpPr>
        <p:spPr>
          <a:xfrm>
            <a:off x="1474235" y="1153104"/>
            <a:ext cx="8602825" cy="830997"/>
          </a:xfrm>
          <a:prstGeom prst="rect">
            <a:avLst/>
          </a:prstGeom>
          <a:noFill/>
        </p:spPr>
        <p:txBody>
          <a:bodyPr wrap="square" rtlCol="0">
            <a:spAutoFit/>
          </a:bodyPr>
          <a:lstStyle/>
          <a:p>
            <a:r>
              <a:rPr lang="en-US" sz="1600" dirty="0">
                <a:solidFill>
                  <a:schemeClr val="bg1"/>
                </a:solidFill>
              </a:rPr>
              <a:t>select  country,city,sum(population_country)as Total_Population from billionaries </a:t>
            </a:r>
          </a:p>
          <a:p>
            <a:r>
              <a:rPr lang="en-US" sz="1600" dirty="0">
                <a:solidFill>
                  <a:schemeClr val="bg1"/>
                </a:solidFill>
              </a:rPr>
              <a:t>group by country,city </a:t>
            </a:r>
          </a:p>
          <a:p>
            <a:r>
              <a:rPr lang="en-US" sz="1600" dirty="0">
                <a:solidFill>
                  <a:schemeClr val="bg1"/>
                </a:solidFill>
              </a:rPr>
              <a:t>order by country asc;</a:t>
            </a:r>
            <a:endParaRPr lang="en-IN" sz="1600" dirty="0">
              <a:solidFill>
                <a:schemeClr val="bg1"/>
              </a:solidFill>
            </a:endParaRPr>
          </a:p>
        </p:txBody>
      </p:sp>
      <p:pic>
        <p:nvPicPr>
          <p:cNvPr id="8" name="Picture 7">
            <a:extLst>
              <a:ext uri="{FF2B5EF4-FFF2-40B4-BE49-F238E27FC236}">
                <a16:creationId xmlns:a16="http://schemas.microsoft.com/office/drawing/2014/main" id="{2AAE4458-FF11-1FB3-C26A-D0BE7C4E1BF5}"/>
              </a:ext>
            </a:extLst>
          </p:cNvPr>
          <p:cNvPicPr>
            <a:picLocks noChangeAspect="1"/>
          </p:cNvPicPr>
          <p:nvPr/>
        </p:nvPicPr>
        <p:blipFill>
          <a:blip r:embed="rId3"/>
          <a:stretch>
            <a:fillRect/>
          </a:stretch>
        </p:blipFill>
        <p:spPr>
          <a:xfrm>
            <a:off x="1551265" y="2108718"/>
            <a:ext cx="7592735" cy="4180113"/>
          </a:xfrm>
          <a:prstGeom prst="rect">
            <a:avLst/>
          </a:prstGeom>
        </p:spPr>
      </p:pic>
    </p:spTree>
    <p:extLst>
      <p:ext uri="{BB962C8B-B14F-4D97-AF65-F5344CB8AC3E}">
        <p14:creationId xmlns:p14="http://schemas.microsoft.com/office/powerpoint/2010/main" val="232592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620278" y="783771"/>
            <a:ext cx="4488024" cy="400110"/>
          </a:xfrm>
          <a:prstGeom prst="rect">
            <a:avLst/>
          </a:prstGeom>
          <a:noFill/>
        </p:spPr>
        <p:txBody>
          <a:bodyPr wrap="square" rtlCol="0">
            <a:spAutoFit/>
          </a:bodyPr>
          <a:lstStyle/>
          <a:p>
            <a:pPr algn="ctr"/>
            <a:r>
              <a:rPr lang="en-IN" sz="2000" dirty="0">
                <a:solidFill>
                  <a:schemeClr val="bg1"/>
                </a:solidFill>
              </a:rPr>
              <a:t>Total Population by country &amp; city- Charts </a:t>
            </a:r>
          </a:p>
        </p:txBody>
      </p:sp>
      <p:pic>
        <p:nvPicPr>
          <p:cNvPr id="2" name="Picture 1">
            <a:extLst>
              <a:ext uri="{FF2B5EF4-FFF2-40B4-BE49-F238E27FC236}">
                <a16:creationId xmlns:a16="http://schemas.microsoft.com/office/drawing/2014/main" id="{362905E0-88B3-0ACA-CE0C-C2CBB6DA13D5}"/>
              </a:ext>
            </a:extLst>
          </p:cNvPr>
          <p:cNvPicPr>
            <a:picLocks noChangeAspect="1"/>
          </p:cNvPicPr>
          <p:nvPr/>
        </p:nvPicPr>
        <p:blipFill>
          <a:blip r:embed="rId3"/>
          <a:stretch>
            <a:fillRect/>
          </a:stretch>
        </p:blipFill>
        <p:spPr>
          <a:xfrm>
            <a:off x="1716833" y="1350605"/>
            <a:ext cx="8733453" cy="5319434"/>
          </a:xfrm>
          <a:prstGeom prst="rect">
            <a:avLst/>
          </a:prstGeom>
        </p:spPr>
      </p:pic>
    </p:spTree>
    <p:extLst>
      <p:ext uri="{BB962C8B-B14F-4D97-AF65-F5344CB8AC3E}">
        <p14:creationId xmlns:p14="http://schemas.microsoft.com/office/powerpoint/2010/main" val="2161513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369332"/>
          </a:xfrm>
          <a:prstGeom prst="rect">
            <a:avLst/>
          </a:prstGeom>
          <a:noFill/>
        </p:spPr>
        <p:txBody>
          <a:bodyPr wrap="square" rtlCol="0">
            <a:spAutoFit/>
          </a:bodyPr>
          <a:lstStyle/>
          <a:p>
            <a:pPr algn="ctr"/>
            <a:r>
              <a:rPr lang="en-IN" dirty="0">
                <a:solidFill>
                  <a:schemeClr val="bg1"/>
                </a:solidFill>
              </a:rPr>
              <a:t>Total life Excepted by country </a:t>
            </a:r>
          </a:p>
        </p:txBody>
      </p:sp>
      <p:sp>
        <p:nvSpPr>
          <p:cNvPr id="6" name="TextBox 5">
            <a:extLst>
              <a:ext uri="{FF2B5EF4-FFF2-40B4-BE49-F238E27FC236}">
                <a16:creationId xmlns:a16="http://schemas.microsoft.com/office/drawing/2014/main" id="{7FA89991-1339-664C-A294-49A46A29FB5F}"/>
              </a:ext>
            </a:extLst>
          </p:cNvPr>
          <p:cNvSpPr txBox="1"/>
          <p:nvPr/>
        </p:nvSpPr>
        <p:spPr>
          <a:xfrm>
            <a:off x="1474235" y="1153104"/>
            <a:ext cx="8602825" cy="830997"/>
          </a:xfrm>
          <a:prstGeom prst="rect">
            <a:avLst/>
          </a:prstGeom>
          <a:noFill/>
        </p:spPr>
        <p:txBody>
          <a:bodyPr wrap="square" rtlCol="0">
            <a:spAutoFit/>
          </a:bodyPr>
          <a:lstStyle/>
          <a:p>
            <a:r>
              <a:rPr lang="en-US" sz="1600" dirty="0">
                <a:solidFill>
                  <a:schemeClr val="bg1"/>
                </a:solidFill>
              </a:rPr>
              <a:t>select  country,sum(life_expectancy_country) as Total_Life_Expectancy from  billionaries </a:t>
            </a:r>
          </a:p>
          <a:p>
            <a:r>
              <a:rPr lang="en-US" sz="1600" dirty="0">
                <a:solidFill>
                  <a:schemeClr val="bg1"/>
                </a:solidFill>
              </a:rPr>
              <a:t>group by country </a:t>
            </a:r>
          </a:p>
          <a:p>
            <a:r>
              <a:rPr lang="en-US" sz="1600" dirty="0">
                <a:solidFill>
                  <a:schemeClr val="bg1"/>
                </a:solidFill>
              </a:rPr>
              <a:t>order by Total_Life_Expectancy desc;</a:t>
            </a:r>
            <a:endParaRPr lang="en-IN" sz="1600" dirty="0">
              <a:solidFill>
                <a:schemeClr val="bg1"/>
              </a:solidFill>
            </a:endParaRPr>
          </a:p>
        </p:txBody>
      </p:sp>
      <p:pic>
        <p:nvPicPr>
          <p:cNvPr id="10" name="Picture 9">
            <a:extLst>
              <a:ext uri="{FF2B5EF4-FFF2-40B4-BE49-F238E27FC236}">
                <a16:creationId xmlns:a16="http://schemas.microsoft.com/office/drawing/2014/main" id="{FBF858C4-D6A2-E56B-6705-1FB7901FE06F}"/>
              </a:ext>
            </a:extLst>
          </p:cNvPr>
          <p:cNvPicPr>
            <a:picLocks noChangeAspect="1"/>
          </p:cNvPicPr>
          <p:nvPr/>
        </p:nvPicPr>
        <p:blipFill>
          <a:blip r:embed="rId3"/>
          <a:stretch>
            <a:fillRect/>
          </a:stretch>
        </p:blipFill>
        <p:spPr>
          <a:xfrm>
            <a:off x="1470348" y="2198705"/>
            <a:ext cx="7072604" cy="3968960"/>
          </a:xfrm>
          <a:prstGeom prst="rect">
            <a:avLst/>
          </a:prstGeom>
        </p:spPr>
      </p:pic>
    </p:spTree>
    <p:extLst>
      <p:ext uri="{BB962C8B-B14F-4D97-AF65-F5344CB8AC3E}">
        <p14:creationId xmlns:p14="http://schemas.microsoft.com/office/powerpoint/2010/main" val="1182388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620278" y="783771"/>
            <a:ext cx="4488024" cy="400110"/>
          </a:xfrm>
          <a:prstGeom prst="rect">
            <a:avLst/>
          </a:prstGeom>
          <a:noFill/>
        </p:spPr>
        <p:txBody>
          <a:bodyPr wrap="square" rtlCol="0">
            <a:spAutoFit/>
          </a:bodyPr>
          <a:lstStyle/>
          <a:p>
            <a:pPr algn="ctr"/>
            <a:r>
              <a:rPr lang="en-IN" sz="2000" dirty="0">
                <a:solidFill>
                  <a:schemeClr val="bg1"/>
                </a:solidFill>
              </a:rPr>
              <a:t>Total Population by country &amp; city- Charts </a:t>
            </a:r>
          </a:p>
        </p:txBody>
      </p:sp>
      <p:pic>
        <p:nvPicPr>
          <p:cNvPr id="8" name="Picture 7">
            <a:extLst>
              <a:ext uri="{FF2B5EF4-FFF2-40B4-BE49-F238E27FC236}">
                <a16:creationId xmlns:a16="http://schemas.microsoft.com/office/drawing/2014/main" id="{D5672A2C-38E2-512D-44FE-7FEE5AC01A44}"/>
              </a:ext>
            </a:extLst>
          </p:cNvPr>
          <p:cNvPicPr>
            <a:picLocks noChangeAspect="1"/>
          </p:cNvPicPr>
          <p:nvPr/>
        </p:nvPicPr>
        <p:blipFill>
          <a:blip r:embed="rId3"/>
          <a:stretch>
            <a:fillRect/>
          </a:stretch>
        </p:blipFill>
        <p:spPr>
          <a:xfrm>
            <a:off x="1754155" y="1280680"/>
            <a:ext cx="8847997" cy="5244555"/>
          </a:xfrm>
          <a:prstGeom prst="rect">
            <a:avLst/>
          </a:prstGeom>
        </p:spPr>
      </p:pic>
    </p:spTree>
    <p:extLst>
      <p:ext uri="{BB962C8B-B14F-4D97-AF65-F5344CB8AC3E}">
        <p14:creationId xmlns:p14="http://schemas.microsoft.com/office/powerpoint/2010/main" val="2665262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369332"/>
          </a:xfrm>
          <a:prstGeom prst="rect">
            <a:avLst/>
          </a:prstGeom>
          <a:noFill/>
        </p:spPr>
        <p:txBody>
          <a:bodyPr wrap="square" rtlCol="0">
            <a:spAutoFit/>
          </a:bodyPr>
          <a:lstStyle/>
          <a:p>
            <a:pPr algn="ctr"/>
            <a:r>
              <a:rPr lang="en-IN" dirty="0">
                <a:solidFill>
                  <a:schemeClr val="bg1"/>
                </a:solidFill>
              </a:rPr>
              <a:t>Industries source and worth </a:t>
            </a:r>
          </a:p>
        </p:txBody>
      </p:sp>
      <p:sp>
        <p:nvSpPr>
          <p:cNvPr id="6" name="TextBox 5">
            <a:extLst>
              <a:ext uri="{FF2B5EF4-FFF2-40B4-BE49-F238E27FC236}">
                <a16:creationId xmlns:a16="http://schemas.microsoft.com/office/drawing/2014/main" id="{7FA89991-1339-664C-A294-49A46A29FB5F}"/>
              </a:ext>
            </a:extLst>
          </p:cNvPr>
          <p:cNvSpPr txBox="1"/>
          <p:nvPr/>
        </p:nvSpPr>
        <p:spPr>
          <a:xfrm>
            <a:off x="1474235" y="1153104"/>
            <a:ext cx="8602825" cy="830997"/>
          </a:xfrm>
          <a:prstGeom prst="rect">
            <a:avLst/>
          </a:prstGeom>
          <a:noFill/>
        </p:spPr>
        <p:txBody>
          <a:bodyPr wrap="square" rtlCol="0">
            <a:spAutoFit/>
          </a:bodyPr>
          <a:lstStyle/>
          <a:p>
            <a:r>
              <a:rPr lang="en-US" sz="1600" dirty="0">
                <a:solidFill>
                  <a:schemeClr val="bg1"/>
                </a:solidFill>
              </a:rPr>
              <a:t>select  industries, sources, sum(finalWorth)as Total_Worth from billionaries </a:t>
            </a:r>
          </a:p>
          <a:p>
            <a:r>
              <a:rPr lang="en-US" sz="1600" dirty="0">
                <a:solidFill>
                  <a:schemeClr val="bg1"/>
                </a:solidFill>
              </a:rPr>
              <a:t>group by sources,industries </a:t>
            </a:r>
          </a:p>
          <a:p>
            <a:r>
              <a:rPr lang="en-US" sz="1600" dirty="0">
                <a:solidFill>
                  <a:schemeClr val="bg1"/>
                </a:solidFill>
              </a:rPr>
              <a:t>order by Total_Worth desc;</a:t>
            </a:r>
            <a:endParaRPr lang="en-IN" sz="1600" dirty="0">
              <a:solidFill>
                <a:schemeClr val="bg1"/>
              </a:solidFill>
            </a:endParaRPr>
          </a:p>
        </p:txBody>
      </p:sp>
      <p:pic>
        <p:nvPicPr>
          <p:cNvPr id="7" name="Picture 6">
            <a:extLst>
              <a:ext uri="{FF2B5EF4-FFF2-40B4-BE49-F238E27FC236}">
                <a16:creationId xmlns:a16="http://schemas.microsoft.com/office/drawing/2014/main" id="{98161B9B-CB94-E480-C9EE-076E24E50781}"/>
              </a:ext>
            </a:extLst>
          </p:cNvPr>
          <p:cNvPicPr>
            <a:picLocks noChangeAspect="1"/>
          </p:cNvPicPr>
          <p:nvPr/>
        </p:nvPicPr>
        <p:blipFill>
          <a:blip r:embed="rId3"/>
          <a:stretch>
            <a:fillRect/>
          </a:stretch>
        </p:blipFill>
        <p:spPr>
          <a:xfrm>
            <a:off x="1559858" y="2086836"/>
            <a:ext cx="7109013" cy="3982270"/>
          </a:xfrm>
          <a:prstGeom prst="rect">
            <a:avLst/>
          </a:prstGeom>
        </p:spPr>
      </p:pic>
    </p:spTree>
    <p:extLst>
      <p:ext uri="{BB962C8B-B14F-4D97-AF65-F5344CB8AC3E}">
        <p14:creationId xmlns:p14="http://schemas.microsoft.com/office/powerpoint/2010/main" val="141840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620278" y="783771"/>
            <a:ext cx="4488024" cy="400110"/>
          </a:xfrm>
          <a:prstGeom prst="rect">
            <a:avLst/>
          </a:prstGeom>
          <a:noFill/>
        </p:spPr>
        <p:txBody>
          <a:bodyPr wrap="square" rtlCol="0">
            <a:spAutoFit/>
          </a:bodyPr>
          <a:lstStyle/>
          <a:p>
            <a:pPr algn="ctr"/>
            <a:r>
              <a:rPr lang="en-IN" sz="2000" dirty="0">
                <a:solidFill>
                  <a:schemeClr val="bg1"/>
                </a:solidFill>
              </a:rPr>
              <a:t>Industries source and worth - Charts </a:t>
            </a:r>
          </a:p>
        </p:txBody>
      </p:sp>
      <p:pic>
        <p:nvPicPr>
          <p:cNvPr id="10" name="Picture 9">
            <a:extLst>
              <a:ext uri="{FF2B5EF4-FFF2-40B4-BE49-F238E27FC236}">
                <a16:creationId xmlns:a16="http://schemas.microsoft.com/office/drawing/2014/main" id="{5918EDDD-328F-616A-B042-5FB069224200}"/>
              </a:ext>
            </a:extLst>
          </p:cNvPr>
          <p:cNvPicPr>
            <a:picLocks noChangeAspect="1"/>
          </p:cNvPicPr>
          <p:nvPr/>
        </p:nvPicPr>
        <p:blipFill>
          <a:blip r:embed="rId3"/>
          <a:stretch>
            <a:fillRect/>
          </a:stretch>
        </p:blipFill>
        <p:spPr>
          <a:xfrm>
            <a:off x="1828800" y="1290857"/>
            <a:ext cx="8624047" cy="5181661"/>
          </a:xfrm>
          <a:prstGeom prst="rect">
            <a:avLst/>
          </a:prstGeom>
        </p:spPr>
      </p:pic>
    </p:spTree>
    <p:extLst>
      <p:ext uri="{BB962C8B-B14F-4D97-AF65-F5344CB8AC3E}">
        <p14:creationId xmlns:p14="http://schemas.microsoft.com/office/powerpoint/2010/main" val="296180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369332"/>
          </a:xfrm>
          <a:prstGeom prst="rect">
            <a:avLst/>
          </a:prstGeom>
          <a:noFill/>
        </p:spPr>
        <p:txBody>
          <a:bodyPr wrap="square" rtlCol="0">
            <a:spAutoFit/>
          </a:bodyPr>
          <a:lstStyle/>
          <a:p>
            <a:pPr algn="ctr"/>
            <a:r>
              <a:rPr lang="en-IN" dirty="0">
                <a:solidFill>
                  <a:schemeClr val="bg1"/>
                </a:solidFill>
              </a:rPr>
              <a:t>Top 10 Person’s  Worth </a:t>
            </a:r>
          </a:p>
        </p:txBody>
      </p:sp>
      <p:sp>
        <p:nvSpPr>
          <p:cNvPr id="6" name="TextBox 5">
            <a:extLst>
              <a:ext uri="{FF2B5EF4-FFF2-40B4-BE49-F238E27FC236}">
                <a16:creationId xmlns:a16="http://schemas.microsoft.com/office/drawing/2014/main" id="{7FA89991-1339-664C-A294-49A46A29FB5F}"/>
              </a:ext>
            </a:extLst>
          </p:cNvPr>
          <p:cNvSpPr txBox="1"/>
          <p:nvPr/>
        </p:nvSpPr>
        <p:spPr>
          <a:xfrm>
            <a:off x="1474235" y="1153104"/>
            <a:ext cx="4442471" cy="1077218"/>
          </a:xfrm>
          <a:prstGeom prst="rect">
            <a:avLst/>
          </a:prstGeom>
          <a:noFill/>
        </p:spPr>
        <p:txBody>
          <a:bodyPr wrap="square" rtlCol="0">
            <a:spAutoFit/>
          </a:bodyPr>
          <a:lstStyle/>
          <a:p>
            <a:r>
              <a:rPr lang="en-US" sz="1600" dirty="0">
                <a:solidFill>
                  <a:schemeClr val="bg1"/>
                </a:solidFill>
              </a:rPr>
              <a:t>select personName,finalWorth from Billionaries </a:t>
            </a:r>
          </a:p>
          <a:p>
            <a:r>
              <a:rPr lang="en-US" sz="1600" dirty="0">
                <a:solidFill>
                  <a:schemeClr val="bg1"/>
                </a:solidFill>
              </a:rPr>
              <a:t>group by personName,finalWorth </a:t>
            </a:r>
          </a:p>
          <a:p>
            <a:r>
              <a:rPr lang="en-US" sz="1600" dirty="0">
                <a:solidFill>
                  <a:schemeClr val="bg1"/>
                </a:solidFill>
              </a:rPr>
              <a:t>order by finalWorth desc </a:t>
            </a:r>
          </a:p>
          <a:p>
            <a:r>
              <a:rPr lang="en-US" sz="1600" dirty="0">
                <a:solidFill>
                  <a:schemeClr val="bg1"/>
                </a:solidFill>
              </a:rPr>
              <a:t>limit 10 ;</a:t>
            </a:r>
            <a:endParaRPr lang="en-IN" sz="1600" dirty="0">
              <a:solidFill>
                <a:schemeClr val="bg1"/>
              </a:solidFill>
            </a:endParaRPr>
          </a:p>
        </p:txBody>
      </p:sp>
      <p:pic>
        <p:nvPicPr>
          <p:cNvPr id="8" name="Picture 7">
            <a:extLst>
              <a:ext uri="{FF2B5EF4-FFF2-40B4-BE49-F238E27FC236}">
                <a16:creationId xmlns:a16="http://schemas.microsoft.com/office/drawing/2014/main" id="{35D0C7A5-33B5-3CDC-EB43-002FB970794D}"/>
              </a:ext>
            </a:extLst>
          </p:cNvPr>
          <p:cNvPicPr>
            <a:picLocks noChangeAspect="1"/>
          </p:cNvPicPr>
          <p:nvPr/>
        </p:nvPicPr>
        <p:blipFill>
          <a:blip r:embed="rId3"/>
          <a:stretch>
            <a:fillRect/>
          </a:stretch>
        </p:blipFill>
        <p:spPr>
          <a:xfrm>
            <a:off x="1541930" y="2330238"/>
            <a:ext cx="7637929" cy="3864766"/>
          </a:xfrm>
          <a:prstGeom prst="rect">
            <a:avLst/>
          </a:prstGeom>
        </p:spPr>
      </p:pic>
    </p:spTree>
    <p:extLst>
      <p:ext uri="{BB962C8B-B14F-4D97-AF65-F5344CB8AC3E}">
        <p14:creationId xmlns:p14="http://schemas.microsoft.com/office/powerpoint/2010/main" val="209164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4EBA33-5F03-D64D-8881-64A22503654E}"/>
              </a:ext>
            </a:extLst>
          </p:cNvPr>
          <p:cNvPicPr>
            <a:picLocks noChangeAspect="1"/>
          </p:cNvPicPr>
          <p:nvPr/>
        </p:nvPicPr>
        <p:blipFill>
          <a:blip r:embed="rId2">
            <a:duotone>
              <a:prstClr val="black"/>
              <a:srgbClr val="7030A0">
                <a:tint val="45000"/>
                <a:satMod val="400000"/>
              </a:srgbClr>
            </a:duotone>
            <a:extLst>
              <a:ext uri="{BEBA8EAE-BF5A-486C-A8C5-ECC9F3942E4B}">
                <a14:imgProps xmlns:a14="http://schemas.microsoft.com/office/drawing/2010/main">
                  <a14:imgLayer r:embed="rId3">
                    <a14:imgEffect>
                      <a14:artisticBlur/>
                    </a14:imgEffect>
                    <a14:imgEffect>
                      <a14:colorTemperature colorTemp="4700"/>
                    </a14:imgEffect>
                    <a14:imgEffect>
                      <a14:saturation sat="62000"/>
                    </a14:imgEffect>
                  </a14:imgLayer>
                </a14:imgProps>
              </a:ext>
              <a:ext uri="{28A0092B-C50C-407E-A947-70E740481C1C}">
                <a14:useLocalDpi xmlns:a14="http://schemas.microsoft.com/office/drawing/2010/main" val="0"/>
              </a:ext>
            </a:extLst>
          </a:blip>
          <a:stretch>
            <a:fillRect/>
          </a:stretch>
        </p:blipFill>
        <p:spPr>
          <a:xfrm>
            <a:off x="0" y="0"/>
            <a:ext cx="12192000" cy="6855793"/>
          </a:xfrm>
          <a:prstGeom prst="rect">
            <a:avLst/>
          </a:prstGeom>
        </p:spPr>
      </p:pic>
      <p:sp>
        <p:nvSpPr>
          <p:cNvPr id="4" name="TextBox 3">
            <a:extLst>
              <a:ext uri="{FF2B5EF4-FFF2-40B4-BE49-F238E27FC236}">
                <a16:creationId xmlns:a16="http://schemas.microsoft.com/office/drawing/2014/main" id="{D3B1E150-B099-0D06-25E4-485EF3A49ABB}"/>
              </a:ext>
            </a:extLst>
          </p:cNvPr>
          <p:cNvSpPr txBox="1"/>
          <p:nvPr/>
        </p:nvSpPr>
        <p:spPr>
          <a:xfrm>
            <a:off x="356839" y="501804"/>
            <a:ext cx="3512635" cy="646331"/>
          </a:xfrm>
          <a:prstGeom prst="rect">
            <a:avLst/>
          </a:prstGeom>
          <a:noFill/>
        </p:spPr>
        <p:txBody>
          <a:bodyPr wrap="square" rtlCol="0">
            <a:spAutoFit/>
          </a:bodyPr>
          <a:lstStyle/>
          <a:p>
            <a:r>
              <a:rPr lang="en-IN" sz="3600" i="1" dirty="0">
                <a:solidFill>
                  <a:schemeClr val="bg1"/>
                </a:solidFill>
              </a:rPr>
              <a:t>INTRODUCTION</a:t>
            </a:r>
            <a:endParaRPr lang="en-IN" sz="3600" i="1" dirty="0"/>
          </a:p>
        </p:txBody>
      </p:sp>
      <p:sp>
        <p:nvSpPr>
          <p:cNvPr id="5" name="TextBox 4">
            <a:extLst>
              <a:ext uri="{FF2B5EF4-FFF2-40B4-BE49-F238E27FC236}">
                <a16:creationId xmlns:a16="http://schemas.microsoft.com/office/drawing/2014/main" id="{13132BC3-96A5-9F67-65A0-843946EC6FBA}"/>
              </a:ext>
            </a:extLst>
          </p:cNvPr>
          <p:cNvSpPr txBox="1"/>
          <p:nvPr/>
        </p:nvSpPr>
        <p:spPr>
          <a:xfrm>
            <a:off x="1728440" y="1781745"/>
            <a:ext cx="9199756" cy="2554545"/>
          </a:xfrm>
          <a:prstGeom prst="rect">
            <a:avLst/>
          </a:prstGeom>
          <a:noFill/>
        </p:spPr>
        <p:txBody>
          <a:bodyPr wrap="square" rtlCol="0">
            <a:spAutoFit/>
          </a:bodyPr>
          <a:lstStyle/>
          <a:p>
            <a:r>
              <a:rPr lang="en-US" sz="3200" b="0" i="0" dirty="0">
                <a:solidFill>
                  <a:schemeClr val="bg1"/>
                </a:solidFill>
                <a:effectLst/>
                <a:latin typeface="Times New Roman" panose="02020603050405020304" pitchFamily="18" charset="0"/>
                <a:cs typeface="Times New Roman" panose="02020603050405020304" pitchFamily="18" charset="0"/>
              </a:rPr>
              <a:t>This dataset contains statistics on the world's billionaires, including information about their businesses, industries, and personal details. It provides insights into the wealth distribution, business sectors, and demographics of billionaires worldwide</a:t>
            </a:r>
            <a:r>
              <a:rPr lang="en-US" sz="2800" b="0" i="0" dirty="0">
                <a:solidFill>
                  <a:schemeClr val="bg1"/>
                </a:solidFill>
                <a:effectLst/>
                <a:latin typeface="Times New Roman" panose="02020603050405020304" pitchFamily="18" charset="0"/>
                <a:cs typeface="Times New Roman" panose="02020603050405020304" pitchFamily="18" charset="0"/>
              </a:rPr>
              <a:t>.</a:t>
            </a: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1380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620278" y="783771"/>
            <a:ext cx="4488024" cy="400110"/>
          </a:xfrm>
          <a:prstGeom prst="rect">
            <a:avLst/>
          </a:prstGeom>
          <a:noFill/>
        </p:spPr>
        <p:txBody>
          <a:bodyPr wrap="square" rtlCol="0">
            <a:spAutoFit/>
          </a:bodyPr>
          <a:lstStyle/>
          <a:p>
            <a:pPr algn="ctr"/>
            <a:r>
              <a:rPr lang="en-IN" sz="2000" dirty="0">
                <a:solidFill>
                  <a:schemeClr val="bg1"/>
                </a:solidFill>
              </a:rPr>
              <a:t>Top 10 Person’s  Worth - Charts </a:t>
            </a:r>
          </a:p>
        </p:txBody>
      </p:sp>
      <p:pic>
        <p:nvPicPr>
          <p:cNvPr id="2" name="Picture 1">
            <a:extLst>
              <a:ext uri="{FF2B5EF4-FFF2-40B4-BE49-F238E27FC236}">
                <a16:creationId xmlns:a16="http://schemas.microsoft.com/office/drawing/2014/main" id="{3D4C3F3A-7054-9D1D-1C7C-EEB40E932ECD}"/>
              </a:ext>
            </a:extLst>
          </p:cNvPr>
          <p:cNvPicPr>
            <a:picLocks noChangeAspect="1"/>
          </p:cNvPicPr>
          <p:nvPr/>
        </p:nvPicPr>
        <p:blipFill>
          <a:blip r:embed="rId3"/>
          <a:stretch>
            <a:fillRect/>
          </a:stretch>
        </p:blipFill>
        <p:spPr>
          <a:xfrm>
            <a:off x="1792942" y="1473128"/>
            <a:ext cx="8435788" cy="4756037"/>
          </a:xfrm>
          <a:prstGeom prst="rect">
            <a:avLst/>
          </a:prstGeom>
        </p:spPr>
      </p:pic>
    </p:spTree>
    <p:extLst>
      <p:ext uri="{BB962C8B-B14F-4D97-AF65-F5344CB8AC3E}">
        <p14:creationId xmlns:p14="http://schemas.microsoft.com/office/powerpoint/2010/main" val="3888108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646331"/>
          </a:xfrm>
          <a:prstGeom prst="rect">
            <a:avLst/>
          </a:prstGeom>
          <a:noFill/>
        </p:spPr>
        <p:txBody>
          <a:bodyPr wrap="square" rtlCol="0">
            <a:spAutoFit/>
          </a:bodyPr>
          <a:lstStyle/>
          <a:p>
            <a:pPr algn="ctr"/>
            <a:r>
              <a:rPr lang="en-IN" dirty="0">
                <a:solidFill>
                  <a:schemeClr val="bg1"/>
                </a:solidFill>
              </a:rPr>
              <a:t>CPI by Country </a:t>
            </a:r>
          </a:p>
          <a:p>
            <a:pPr algn="ctr"/>
            <a:endParaRPr lang="en-IN" dirty="0">
              <a:solidFill>
                <a:schemeClr val="bg1"/>
              </a:solidFill>
            </a:endParaRPr>
          </a:p>
        </p:txBody>
      </p:sp>
      <p:sp>
        <p:nvSpPr>
          <p:cNvPr id="2" name="TextBox 1">
            <a:extLst>
              <a:ext uri="{FF2B5EF4-FFF2-40B4-BE49-F238E27FC236}">
                <a16:creationId xmlns:a16="http://schemas.microsoft.com/office/drawing/2014/main" id="{53783156-0A5D-6D64-B901-91ECFE0A076D}"/>
              </a:ext>
            </a:extLst>
          </p:cNvPr>
          <p:cNvSpPr txBox="1"/>
          <p:nvPr/>
        </p:nvSpPr>
        <p:spPr>
          <a:xfrm>
            <a:off x="1326776" y="1093694"/>
            <a:ext cx="7019365" cy="923330"/>
          </a:xfrm>
          <a:prstGeom prst="rect">
            <a:avLst/>
          </a:prstGeom>
          <a:noFill/>
        </p:spPr>
        <p:txBody>
          <a:bodyPr wrap="square" rtlCol="0">
            <a:spAutoFit/>
          </a:bodyPr>
          <a:lstStyle/>
          <a:p>
            <a:r>
              <a:rPr lang="en-US" dirty="0">
                <a:solidFill>
                  <a:schemeClr val="bg1"/>
                </a:solidFill>
              </a:rPr>
              <a:t>select country,sum(cpi_country)as Total_cpi  from billionaries</a:t>
            </a:r>
          </a:p>
          <a:p>
            <a:r>
              <a:rPr lang="en-US" dirty="0">
                <a:solidFill>
                  <a:schemeClr val="bg1"/>
                </a:solidFill>
              </a:rPr>
              <a:t>group by country</a:t>
            </a:r>
          </a:p>
          <a:p>
            <a:r>
              <a:rPr lang="en-US" dirty="0">
                <a:solidFill>
                  <a:schemeClr val="bg1"/>
                </a:solidFill>
              </a:rPr>
              <a:t>order by Total_cpi desc;</a:t>
            </a:r>
            <a:endParaRPr lang="en-IN" dirty="0">
              <a:solidFill>
                <a:schemeClr val="bg1"/>
              </a:solidFill>
            </a:endParaRPr>
          </a:p>
        </p:txBody>
      </p:sp>
      <p:pic>
        <p:nvPicPr>
          <p:cNvPr id="9" name="Picture 8">
            <a:extLst>
              <a:ext uri="{FF2B5EF4-FFF2-40B4-BE49-F238E27FC236}">
                <a16:creationId xmlns:a16="http://schemas.microsoft.com/office/drawing/2014/main" id="{A585A24F-3E39-AFC1-E416-A8A0A8610B78}"/>
              </a:ext>
            </a:extLst>
          </p:cNvPr>
          <p:cNvPicPr>
            <a:picLocks noChangeAspect="1"/>
          </p:cNvPicPr>
          <p:nvPr/>
        </p:nvPicPr>
        <p:blipFill>
          <a:blip r:embed="rId3"/>
          <a:stretch>
            <a:fillRect/>
          </a:stretch>
        </p:blipFill>
        <p:spPr>
          <a:xfrm>
            <a:off x="1425388" y="2112721"/>
            <a:ext cx="6087036" cy="3874075"/>
          </a:xfrm>
          <a:prstGeom prst="rect">
            <a:avLst/>
          </a:prstGeom>
        </p:spPr>
      </p:pic>
    </p:spTree>
    <p:extLst>
      <p:ext uri="{BB962C8B-B14F-4D97-AF65-F5344CB8AC3E}">
        <p14:creationId xmlns:p14="http://schemas.microsoft.com/office/powerpoint/2010/main" val="59063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646331"/>
          </a:xfrm>
          <a:prstGeom prst="rect">
            <a:avLst/>
          </a:prstGeom>
          <a:noFill/>
        </p:spPr>
        <p:txBody>
          <a:bodyPr wrap="square" rtlCol="0">
            <a:spAutoFit/>
          </a:bodyPr>
          <a:lstStyle/>
          <a:p>
            <a:pPr algn="ctr"/>
            <a:r>
              <a:rPr lang="en-IN" dirty="0">
                <a:solidFill>
                  <a:schemeClr val="bg1"/>
                </a:solidFill>
              </a:rPr>
              <a:t>CPI  </a:t>
            </a:r>
          </a:p>
          <a:p>
            <a:pPr algn="ctr"/>
            <a:endParaRPr lang="en-IN" dirty="0">
              <a:solidFill>
                <a:schemeClr val="bg1"/>
              </a:solidFill>
            </a:endParaRPr>
          </a:p>
        </p:txBody>
      </p:sp>
      <p:sp>
        <p:nvSpPr>
          <p:cNvPr id="2" name="TextBox 1">
            <a:extLst>
              <a:ext uri="{FF2B5EF4-FFF2-40B4-BE49-F238E27FC236}">
                <a16:creationId xmlns:a16="http://schemas.microsoft.com/office/drawing/2014/main" id="{53783156-0A5D-6D64-B901-91ECFE0A076D}"/>
              </a:ext>
            </a:extLst>
          </p:cNvPr>
          <p:cNvSpPr txBox="1"/>
          <p:nvPr/>
        </p:nvSpPr>
        <p:spPr>
          <a:xfrm>
            <a:off x="1326777" y="1093694"/>
            <a:ext cx="6822142" cy="646331"/>
          </a:xfrm>
          <a:prstGeom prst="rect">
            <a:avLst/>
          </a:prstGeom>
          <a:noFill/>
        </p:spPr>
        <p:txBody>
          <a:bodyPr wrap="square" rtlCol="0">
            <a:spAutoFit/>
          </a:bodyPr>
          <a:lstStyle/>
          <a:p>
            <a:r>
              <a:rPr lang="en-US" dirty="0">
                <a:solidFill>
                  <a:schemeClr val="bg1"/>
                </a:solidFill>
              </a:rPr>
              <a:t>select country,personName,industries,sources,finalWorth,cpi_country from billionaries;</a:t>
            </a:r>
            <a:endParaRPr lang="en-IN" dirty="0">
              <a:solidFill>
                <a:schemeClr val="bg1"/>
              </a:solidFill>
            </a:endParaRPr>
          </a:p>
        </p:txBody>
      </p:sp>
      <p:pic>
        <p:nvPicPr>
          <p:cNvPr id="7" name="Picture 6">
            <a:extLst>
              <a:ext uri="{FF2B5EF4-FFF2-40B4-BE49-F238E27FC236}">
                <a16:creationId xmlns:a16="http://schemas.microsoft.com/office/drawing/2014/main" id="{2222F904-8D9A-7869-4FA2-79BC7FCF3A26}"/>
              </a:ext>
            </a:extLst>
          </p:cNvPr>
          <p:cNvPicPr>
            <a:picLocks noChangeAspect="1"/>
          </p:cNvPicPr>
          <p:nvPr/>
        </p:nvPicPr>
        <p:blipFill>
          <a:blip r:embed="rId3"/>
          <a:stretch>
            <a:fillRect/>
          </a:stretch>
        </p:blipFill>
        <p:spPr>
          <a:xfrm>
            <a:off x="1452281" y="1856567"/>
            <a:ext cx="7073154" cy="4284206"/>
          </a:xfrm>
          <a:prstGeom prst="rect">
            <a:avLst/>
          </a:prstGeom>
        </p:spPr>
      </p:pic>
    </p:spTree>
    <p:extLst>
      <p:ext uri="{BB962C8B-B14F-4D97-AF65-F5344CB8AC3E}">
        <p14:creationId xmlns:p14="http://schemas.microsoft.com/office/powerpoint/2010/main" val="3316873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3"/>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5919" y="575205"/>
            <a:ext cx="11578834" cy="6372442"/>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674066" y="792735"/>
            <a:ext cx="4488024" cy="400110"/>
          </a:xfrm>
          <a:prstGeom prst="rect">
            <a:avLst/>
          </a:prstGeom>
          <a:noFill/>
        </p:spPr>
        <p:txBody>
          <a:bodyPr wrap="square" rtlCol="0">
            <a:spAutoFit/>
          </a:bodyPr>
          <a:lstStyle/>
          <a:p>
            <a:pPr algn="ctr"/>
            <a:r>
              <a:rPr lang="en-IN" sz="2000" dirty="0">
                <a:solidFill>
                  <a:schemeClr val="bg1"/>
                </a:solidFill>
              </a:rPr>
              <a:t>Total Cpi - Charts </a:t>
            </a:r>
          </a:p>
        </p:txBody>
      </p:sp>
      <p:pic>
        <p:nvPicPr>
          <p:cNvPr id="2" name="Picture 1">
            <a:extLst>
              <a:ext uri="{FF2B5EF4-FFF2-40B4-BE49-F238E27FC236}">
                <a16:creationId xmlns:a16="http://schemas.microsoft.com/office/drawing/2014/main" id="{92630ED9-5CDF-383B-84CB-14CEBC33B6E4}"/>
              </a:ext>
            </a:extLst>
          </p:cNvPr>
          <p:cNvPicPr>
            <a:picLocks noChangeAspect="1"/>
          </p:cNvPicPr>
          <p:nvPr/>
        </p:nvPicPr>
        <p:blipFill>
          <a:blip r:embed="rId3"/>
          <a:stretch>
            <a:fillRect/>
          </a:stretch>
        </p:blipFill>
        <p:spPr>
          <a:xfrm>
            <a:off x="1200991" y="1246816"/>
            <a:ext cx="4895009" cy="2639653"/>
          </a:xfrm>
          <a:prstGeom prst="rect">
            <a:avLst/>
          </a:prstGeom>
        </p:spPr>
      </p:pic>
      <p:pic>
        <p:nvPicPr>
          <p:cNvPr id="4" name="Picture 3">
            <a:extLst>
              <a:ext uri="{FF2B5EF4-FFF2-40B4-BE49-F238E27FC236}">
                <a16:creationId xmlns:a16="http://schemas.microsoft.com/office/drawing/2014/main" id="{B107B6EF-DD9E-42F4-6D9A-06EF7EA5806F}"/>
              </a:ext>
            </a:extLst>
          </p:cNvPr>
          <p:cNvPicPr>
            <a:picLocks noChangeAspect="1"/>
          </p:cNvPicPr>
          <p:nvPr/>
        </p:nvPicPr>
        <p:blipFill>
          <a:blip r:embed="rId4"/>
          <a:stretch>
            <a:fillRect/>
          </a:stretch>
        </p:blipFill>
        <p:spPr>
          <a:xfrm>
            <a:off x="6868387" y="1217653"/>
            <a:ext cx="4884341" cy="2668816"/>
          </a:xfrm>
          <a:prstGeom prst="rect">
            <a:avLst/>
          </a:prstGeom>
        </p:spPr>
      </p:pic>
      <p:pic>
        <p:nvPicPr>
          <p:cNvPr id="10" name="Picture 9">
            <a:extLst>
              <a:ext uri="{FF2B5EF4-FFF2-40B4-BE49-F238E27FC236}">
                <a16:creationId xmlns:a16="http://schemas.microsoft.com/office/drawing/2014/main" id="{B68E5331-A21C-B766-FD3B-78BB28336E4C}"/>
              </a:ext>
            </a:extLst>
          </p:cNvPr>
          <p:cNvPicPr>
            <a:picLocks noChangeAspect="1"/>
          </p:cNvPicPr>
          <p:nvPr/>
        </p:nvPicPr>
        <p:blipFill>
          <a:blip r:embed="rId5"/>
          <a:stretch>
            <a:fillRect/>
          </a:stretch>
        </p:blipFill>
        <p:spPr>
          <a:xfrm>
            <a:off x="1200990" y="3971741"/>
            <a:ext cx="4895009" cy="2886259"/>
          </a:xfrm>
          <a:prstGeom prst="rect">
            <a:avLst/>
          </a:prstGeom>
        </p:spPr>
      </p:pic>
      <p:pic>
        <p:nvPicPr>
          <p:cNvPr id="11" name="Picture 10">
            <a:extLst>
              <a:ext uri="{FF2B5EF4-FFF2-40B4-BE49-F238E27FC236}">
                <a16:creationId xmlns:a16="http://schemas.microsoft.com/office/drawing/2014/main" id="{690BD400-F53C-4D67-5EE6-8CDF841EA078}"/>
              </a:ext>
            </a:extLst>
          </p:cNvPr>
          <p:cNvPicPr>
            <a:picLocks noChangeAspect="1"/>
          </p:cNvPicPr>
          <p:nvPr/>
        </p:nvPicPr>
        <p:blipFill>
          <a:blip r:embed="rId6"/>
          <a:stretch>
            <a:fillRect/>
          </a:stretch>
        </p:blipFill>
        <p:spPr>
          <a:xfrm>
            <a:off x="6868388" y="3971740"/>
            <a:ext cx="4884340" cy="2886259"/>
          </a:xfrm>
          <a:prstGeom prst="rect">
            <a:avLst/>
          </a:prstGeom>
        </p:spPr>
      </p:pic>
    </p:spTree>
    <p:extLst>
      <p:ext uri="{BB962C8B-B14F-4D97-AF65-F5344CB8AC3E}">
        <p14:creationId xmlns:p14="http://schemas.microsoft.com/office/powerpoint/2010/main" val="1721223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058817" y="569168"/>
            <a:ext cx="3872204" cy="646331"/>
          </a:xfrm>
          <a:prstGeom prst="rect">
            <a:avLst/>
          </a:prstGeom>
          <a:noFill/>
        </p:spPr>
        <p:txBody>
          <a:bodyPr wrap="square" rtlCol="0">
            <a:spAutoFit/>
          </a:bodyPr>
          <a:lstStyle/>
          <a:p>
            <a:pPr algn="ctr"/>
            <a:r>
              <a:rPr lang="en-IN" dirty="0">
                <a:solidFill>
                  <a:schemeClr val="bg1"/>
                </a:solidFill>
              </a:rPr>
              <a:t>GDP </a:t>
            </a:r>
          </a:p>
          <a:p>
            <a:pPr algn="ctr"/>
            <a:endParaRPr lang="en-IN" dirty="0">
              <a:solidFill>
                <a:schemeClr val="bg1"/>
              </a:solidFill>
            </a:endParaRPr>
          </a:p>
        </p:txBody>
      </p:sp>
      <p:sp>
        <p:nvSpPr>
          <p:cNvPr id="2" name="TextBox 1">
            <a:extLst>
              <a:ext uri="{FF2B5EF4-FFF2-40B4-BE49-F238E27FC236}">
                <a16:creationId xmlns:a16="http://schemas.microsoft.com/office/drawing/2014/main" id="{53783156-0A5D-6D64-B901-91ECFE0A076D}"/>
              </a:ext>
            </a:extLst>
          </p:cNvPr>
          <p:cNvSpPr txBox="1"/>
          <p:nvPr/>
        </p:nvSpPr>
        <p:spPr>
          <a:xfrm>
            <a:off x="1326777" y="1093694"/>
            <a:ext cx="6822142" cy="646331"/>
          </a:xfrm>
          <a:prstGeom prst="rect">
            <a:avLst/>
          </a:prstGeom>
          <a:noFill/>
        </p:spPr>
        <p:txBody>
          <a:bodyPr wrap="square" rtlCol="0">
            <a:spAutoFit/>
          </a:bodyPr>
          <a:lstStyle/>
          <a:p>
            <a:r>
              <a:rPr lang="en-US" dirty="0">
                <a:solidFill>
                  <a:schemeClr val="bg1"/>
                </a:solidFill>
              </a:rPr>
              <a:t>select country,personName,industries,sources,finalWorth, </a:t>
            </a:r>
            <a:r>
              <a:rPr lang="en-US" dirty="0" err="1">
                <a:solidFill>
                  <a:schemeClr val="bg1"/>
                </a:solidFill>
              </a:rPr>
              <a:t>gdp_country</a:t>
            </a:r>
            <a:endParaRPr lang="en-US" dirty="0">
              <a:solidFill>
                <a:schemeClr val="bg1"/>
              </a:solidFill>
            </a:endParaRPr>
          </a:p>
          <a:p>
            <a:r>
              <a:rPr lang="en-US" dirty="0">
                <a:solidFill>
                  <a:schemeClr val="bg1"/>
                </a:solidFill>
              </a:rPr>
              <a:t>from billionaries;</a:t>
            </a:r>
            <a:endParaRPr lang="en-IN" dirty="0">
              <a:solidFill>
                <a:schemeClr val="bg1"/>
              </a:solidFill>
            </a:endParaRPr>
          </a:p>
        </p:txBody>
      </p:sp>
      <p:pic>
        <p:nvPicPr>
          <p:cNvPr id="8" name="Picture 7">
            <a:extLst>
              <a:ext uri="{FF2B5EF4-FFF2-40B4-BE49-F238E27FC236}">
                <a16:creationId xmlns:a16="http://schemas.microsoft.com/office/drawing/2014/main" id="{AC3DDCDA-36C8-74A1-CB82-F560A6DBCDA7}"/>
              </a:ext>
            </a:extLst>
          </p:cNvPr>
          <p:cNvPicPr>
            <a:picLocks noChangeAspect="1"/>
          </p:cNvPicPr>
          <p:nvPr/>
        </p:nvPicPr>
        <p:blipFill>
          <a:blip r:embed="rId3"/>
          <a:stretch>
            <a:fillRect/>
          </a:stretch>
        </p:blipFill>
        <p:spPr>
          <a:xfrm>
            <a:off x="1425387" y="1954629"/>
            <a:ext cx="6158753" cy="4051513"/>
          </a:xfrm>
          <a:prstGeom prst="rect">
            <a:avLst/>
          </a:prstGeom>
        </p:spPr>
      </p:pic>
    </p:spTree>
    <p:extLst>
      <p:ext uri="{BB962C8B-B14F-4D97-AF65-F5344CB8AC3E}">
        <p14:creationId xmlns:p14="http://schemas.microsoft.com/office/powerpoint/2010/main" val="1820066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8225"/>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13166" y="992537"/>
            <a:ext cx="11578834" cy="6671713"/>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989A217D-3C4D-41AE-BC08-56B58C760274}"/>
              </a:ext>
            </a:extLst>
          </p:cNvPr>
          <p:cNvPicPr>
            <a:picLocks noChangeAspect="1"/>
          </p:cNvPicPr>
          <p:nvPr/>
        </p:nvPicPr>
        <p:blipFill>
          <a:blip r:embed="rId3"/>
          <a:stretch>
            <a:fillRect/>
          </a:stretch>
        </p:blipFill>
        <p:spPr>
          <a:xfrm>
            <a:off x="1177508" y="1803219"/>
            <a:ext cx="4912659" cy="2524428"/>
          </a:xfrm>
          <a:prstGeom prst="rect">
            <a:avLst/>
          </a:prstGeom>
        </p:spPr>
      </p:pic>
      <p:sp>
        <p:nvSpPr>
          <p:cNvPr id="9" name="TextBox 8">
            <a:extLst>
              <a:ext uri="{FF2B5EF4-FFF2-40B4-BE49-F238E27FC236}">
                <a16:creationId xmlns:a16="http://schemas.microsoft.com/office/drawing/2014/main" id="{FFEC089E-CEB4-F509-1E5B-8A0E9F014DC4}"/>
              </a:ext>
            </a:extLst>
          </p:cNvPr>
          <p:cNvSpPr txBox="1"/>
          <p:nvPr/>
        </p:nvSpPr>
        <p:spPr>
          <a:xfrm>
            <a:off x="5071184" y="1172124"/>
            <a:ext cx="2447365" cy="369332"/>
          </a:xfrm>
          <a:prstGeom prst="rect">
            <a:avLst/>
          </a:prstGeom>
          <a:noFill/>
        </p:spPr>
        <p:txBody>
          <a:bodyPr wrap="square" rtlCol="0">
            <a:spAutoFit/>
          </a:bodyPr>
          <a:lstStyle/>
          <a:p>
            <a:pPr algn="ctr"/>
            <a:r>
              <a:rPr lang="en-IN" dirty="0">
                <a:solidFill>
                  <a:schemeClr val="bg1"/>
                </a:solidFill>
              </a:rPr>
              <a:t>Total GDP-Charts</a:t>
            </a:r>
          </a:p>
        </p:txBody>
      </p:sp>
      <p:pic>
        <p:nvPicPr>
          <p:cNvPr id="13" name="Picture 12">
            <a:extLst>
              <a:ext uri="{FF2B5EF4-FFF2-40B4-BE49-F238E27FC236}">
                <a16:creationId xmlns:a16="http://schemas.microsoft.com/office/drawing/2014/main" id="{88256ABF-48A9-30A5-343D-2859838322C0}"/>
              </a:ext>
            </a:extLst>
          </p:cNvPr>
          <p:cNvPicPr>
            <a:picLocks noChangeAspect="1"/>
          </p:cNvPicPr>
          <p:nvPr/>
        </p:nvPicPr>
        <p:blipFill>
          <a:blip r:embed="rId4"/>
          <a:stretch>
            <a:fillRect/>
          </a:stretch>
        </p:blipFill>
        <p:spPr>
          <a:xfrm>
            <a:off x="6613464" y="1721043"/>
            <a:ext cx="5328602" cy="2564057"/>
          </a:xfrm>
          <a:prstGeom prst="rect">
            <a:avLst/>
          </a:prstGeom>
        </p:spPr>
      </p:pic>
      <p:pic>
        <p:nvPicPr>
          <p:cNvPr id="14" name="Picture 13">
            <a:extLst>
              <a:ext uri="{FF2B5EF4-FFF2-40B4-BE49-F238E27FC236}">
                <a16:creationId xmlns:a16="http://schemas.microsoft.com/office/drawing/2014/main" id="{946245B8-D96C-2A7B-A263-31143150933E}"/>
              </a:ext>
            </a:extLst>
          </p:cNvPr>
          <p:cNvPicPr>
            <a:picLocks noChangeAspect="1"/>
          </p:cNvPicPr>
          <p:nvPr/>
        </p:nvPicPr>
        <p:blipFill>
          <a:blip r:embed="rId5"/>
          <a:stretch>
            <a:fillRect/>
          </a:stretch>
        </p:blipFill>
        <p:spPr>
          <a:xfrm>
            <a:off x="1200642" y="4488431"/>
            <a:ext cx="4912659" cy="2969221"/>
          </a:xfrm>
          <a:prstGeom prst="rect">
            <a:avLst/>
          </a:prstGeom>
        </p:spPr>
      </p:pic>
      <p:pic>
        <p:nvPicPr>
          <p:cNvPr id="15" name="Picture 14">
            <a:extLst>
              <a:ext uri="{FF2B5EF4-FFF2-40B4-BE49-F238E27FC236}">
                <a16:creationId xmlns:a16="http://schemas.microsoft.com/office/drawing/2014/main" id="{B6D38D29-F6F1-274F-9A10-A5527A394738}"/>
              </a:ext>
            </a:extLst>
          </p:cNvPr>
          <p:cNvPicPr>
            <a:picLocks noChangeAspect="1"/>
          </p:cNvPicPr>
          <p:nvPr/>
        </p:nvPicPr>
        <p:blipFill>
          <a:blip r:embed="rId6"/>
          <a:stretch>
            <a:fillRect/>
          </a:stretch>
        </p:blipFill>
        <p:spPr>
          <a:xfrm>
            <a:off x="6576612" y="4488431"/>
            <a:ext cx="5402306" cy="2873606"/>
          </a:xfrm>
          <a:prstGeom prst="rect">
            <a:avLst/>
          </a:prstGeom>
        </p:spPr>
      </p:pic>
    </p:spTree>
    <p:extLst>
      <p:ext uri="{BB962C8B-B14F-4D97-AF65-F5344CB8AC3E}">
        <p14:creationId xmlns:p14="http://schemas.microsoft.com/office/powerpoint/2010/main" val="2180957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2117762-185B-C09C-EC8D-813B289C2016}"/>
              </a:ext>
            </a:extLst>
          </p:cNvPr>
          <p:cNvSpPr txBox="1"/>
          <p:nvPr/>
        </p:nvSpPr>
        <p:spPr>
          <a:xfrm>
            <a:off x="401444" y="423746"/>
            <a:ext cx="6083727" cy="400110"/>
          </a:xfrm>
          <a:prstGeom prst="rect">
            <a:avLst/>
          </a:prstGeom>
          <a:noFill/>
        </p:spPr>
        <p:txBody>
          <a:bodyPr wrap="square" rtlCol="0">
            <a:spAutoFit/>
          </a:bodyPr>
          <a:lstStyle/>
          <a:p>
            <a:r>
              <a:rPr lang="en-IN" sz="2000" i="1" dirty="0">
                <a:solidFill>
                  <a:schemeClr val="bg1"/>
                </a:solidFill>
              </a:rPr>
              <a:t>KEY WORDS OF DATA</a:t>
            </a:r>
          </a:p>
        </p:txBody>
      </p:sp>
      <p:sp>
        <p:nvSpPr>
          <p:cNvPr id="13" name="TextBox 12">
            <a:extLst>
              <a:ext uri="{FF2B5EF4-FFF2-40B4-BE49-F238E27FC236}">
                <a16:creationId xmlns:a16="http://schemas.microsoft.com/office/drawing/2014/main" id="{CC876968-7665-D90C-E2FE-654818A16420}"/>
              </a:ext>
            </a:extLst>
          </p:cNvPr>
          <p:cNvSpPr txBox="1"/>
          <p:nvPr/>
        </p:nvSpPr>
        <p:spPr>
          <a:xfrm>
            <a:off x="869795" y="1115122"/>
            <a:ext cx="10537903" cy="4939814"/>
          </a:xfrm>
          <a:prstGeom prst="rect">
            <a:avLst/>
          </a:prstGeom>
          <a:gradFill>
            <a:gsLst>
              <a:gs pos="100000">
                <a:srgbClr val="002060"/>
              </a:gs>
              <a:gs pos="0">
                <a:srgbClr val="512373"/>
              </a:gs>
              <a:gs pos="100000">
                <a:schemeClr val="accent1">
                  <a:lumMod val="60000"/>
                  <a:lumOff val="40000"/>
                </a:schemeClr>
              </a:gs>
              <a:gs pos="100000">
                <a:schemeClr val="accent3">
                  <a:lumMod val="45000"/>
                  <a:lumOff val="55000"/>
                </a:schemeClr>
              </a:gs>
              <a:gs pos="100000">
                <a:schemeClr val="accent3">
                  <a:lumMod val="30000"/>
                  <a:lumOff val="70000"/>
                </a:schemeClr>
              </a:gs>
            </a:gsLst>
            <a:lin ang="5400000" scaled="1"/>
          </a:gradFill>
        </p:spPr>
        <p:txBody>
          <a:bodyPr wrap="square" rtlCol="0">
            <a:spAutoFit/>
          </a:bodyPr>
          <a:lstStyle/>
          <a:p>
            <a:pPr marL="285750" indent="-285750">
              <a:lnSpc>
                <a:spcPct val="150000"/>
              </a:lnSpc>
              <a:buFont typeface="Wingdings" panose="05000000000000000000" pitchFamily="2" charset="2"/>
              <a:buChar char="q"/>
            </a:pPr>
            <a:r>
              <a:rPr lang="en-US" dirty="0">
                <a:solidFill>
                  <a:schemeClr val="bg1"/>
                </a:solidFill>
              </a:rPr>
              <a:t>rank: The ranking of the billionaire in terms of wealth.</a:t>
            </a:r>
          </a:p>
          <a:p>
            <a:pPr marL="285750" indent="-285750">
              <a:lnSpc>
                <a:spcPct val="150000"/>
              </a:lnSpc>
              <a:buFont typeface="Wingdings" panose="05000000000000000000" pitchFamily="2" charset="2"/>
              <a:buChar char="q"/>
            </a:pPr>
            <a:r>
              <a:rPr lang="en-US" dirty="0">
                <a:solidFill>
                  <a:schemeClr val="bg1"/>
                </a:solidFill>
              </a:rPr>
              <a:t>finalWorth: The final net worth of the billionaire in U.S. dollars.</a:t>
            </a:r>
          </a:p>
          <a:p>
            <a:pPr marL="285750" indent="-285750">
              <a:lnSpc>
                <a:spcPct val="150000"/>
              </a:lnSpc>
              <a:buFont typeface="Wingdings" panose="05000000000000000000" pitchFamily="2" charset="2"/>
              <a:buChar char="q"/>
            </a:pPr>
            <a:r>
              <a:rPr lang="en-US" dirty="0">
                <a:solidFill>
                  <a:schemeClr val="bg1"/>
                </a:solidFill>
              </a:rPr>
              <a:t>category: The category or industry in which the billionaire's business operates.</a:t>
            </a:r>
          </a:p>
          <a:p>
            <a:pPr marL="285750" indent="-285750">
              <a:lnSpc>
                <a:spcPct val="150000"/>
              </a:lnSpc>
              <a:buFont typeface="Wingdings" panose="05000000000000000000" pitchFamily="2" charset="2"/>
              <a:buChar char="q"/>
            </a:pPr>
            <a:r>
              <a:rPr lang="en-US" dirty="0">
                <a:solidFill>
                  <a:schemeClr val="bg1"/>
                </a:solidFill>
              </a:rPr>
              <a:t>personName: The full name of the billionaire.</a:t>
            </a:r>
          </a:p>
          <a:p>
            <a:pPr marL="285750" indent="-285750">
              <a:lnSpc>
                <a:spcPct val="150000"/>
              </a:lnSpc>
              <a:buFont typeface="Wingdings" panose="05000000000000000000" pitchFamily="2" charset="2"/>
              <a:buChar char="q"/>
            </a:pPr>
            <a:r>
              <a:rPr lang="en-US" dirty="0">
                <a:solidFill>
                  <a:schemeClr val="bg1"/>
                </a:solidFill>
              </a:rPr>
              <a:t>age: The age of the billionaire.</a:t>
            </a:r>
          </a:p>
          <a:p>
            <a:pPr marL="285750" indent="-285750">
              <a:lnSpc>
                <a:spcPct val="150000"/>
              </a:lnSpc>
              <a:buFont typeface="Wingdings" panose="05000000000000000000" pitchFamily="2" charset="2"/>
              <a:buChar char="q"/>
            </a:pPr>
            <a:r>
              <a:rPr lang="en-US" dirty="0">
                <a:solidFill>
                  <a:schemeClr val="bg1"/>
                </a:solidFill>
              </a:rPr>
              <a:t>country: The country in which the billionaire resides.</a:t>
            </a:r>
          </a:p>
          <a:p>
            <a:pPr marL="285750" indent="-285750">
              <a:lnSpc>
                <a:spcPct val="150000"/>
              </a:lnSpc>
              <a:buFont typeface="Wingdings" panose="05000000000000000000" pitchFamily="2" charset="2"/>
              <a:buChar char="q"/>
            </a:pPr>
            <a:r>
              <a:rPr lang="en-US" dirty="0">
                <a:solidFill>
                  <a:schemeClr val="bg1"/>
                </a:solidFill>
              </a:rPr>
              <a:t>city: The city in which the billionaire resides.</a:t>
            </a:r>
          </a:p>
          <a:p>
            <a:pPr marL="285750" indent="-285750">
              <a:lnSpc>
                <a:spcPct val="150000"/>
              </a:lnSpc>
              <a:buFont typeface="Wingdings" panose="05000000000000000000" pitchFamily="2" charset="2"/>
              <a:buChar char="q"/>
            </a:pPr>
            <a:r>
              <a:rPr lang="en-US" dirty="0">
                <a:solidFill>
                  <a:schemeClr val="bg1"/>
                </a:solidFill>
              </a:rPr>
              <a:t>source: The source of the billionaire's wealth.</a:t>
            </a:r>
          </a:p>
          <a:p>
            <a:pPr marL="285750" indent="-285750">
              <a:lnSpc>
                <a:spcPct val="150000"/>
              </a:lnSpc>
              <a:buFont typeface="Wingdings" panose="05000000000000000000" pitchFamily="2" charset="2"/>
              <a:buChar char="q"/>
            </a:pPr>
            <a:r>
              <a:rPr lang="en-US" dirty="0">
                <a:solidFill>
                  <a:schemeClr val="bg1"/>
                </a:solidFill>
              </a:rPr>
              <a:t>industries: The industries associated with the billionaire's business interests.</a:t>
            </a:r>
          </a:p>
          <a:p>
            <a:pPr marL="285750" indent="-285750">
              <a:lnSpc>
                <a:spcPct val="150000"/>
              </a:lnSpc>
              <a:buFont typeface="Wingdings" panose="05000000000000000000" pitchFamily="2" charset="2"/>
              <a:buChar char="q"/>
            </a:pPr>
            <a:r>
              <a:rPr lang="en-US" dirty="0">
                <a:solidFill>
                  <a:schemeClr val="bg1"/>
                </a:solidFill>
              </a:rPr>
              <a:t>selfMade: Indicates whether the billionaire is self-made (True/False).</a:t>
            </a:r>
          </a:p>
          <a:p>
            <a:pPr marL="285750" indent="-285750">
              <a:lnSpc>
                <a:spcPct val="150000"/>
              </a:lnSpc>
              <a:buFont typeface="Wingdings" panose="05000000000000000000" pitchFamily="2" charset="2"/>
              <a:buChar char="q"/>
            </a:pPr>
            <a:r>
              <a:rPr lang="en-US" dirty="0">
                <a:solidFill>
                  <a:schemeClr val="bg1"/>
                </a:solidFill>
              </a:rPr>
              <a:t>gender: The gender of the billionaire.</a:t>
            </a:r>
          </a:p>
          <a:p>
            <a:endParaRPr lang="en-US" dirty="0"/>
          </a:p>
        </p:txBody>
      </p:sp>
    </p:spTree>
    <p:extLst>
      <p:ext uri="{BB962C8B-B14F-4D97-AF65-F5344CB8AC3E}">
        <p14:creationId xmlns:p14="http://schemas.microsoft.com/office/powerpoint/2010/main" val="1002634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2117762-185B-C09C-EC8D-813B289C2016}"/>
              </a:ext>
            </a:extLst>
          </p:cNvPr>
          <p:cNvSpPr txBox="1"/>
          <p:nvPr/>
        </p:nvSpPr>
        <p:spPr>
          <a:xfrm>
            <a:off x="401444" y="423746"/>
            <a:ext cx="6083727" cy="400110"/>
          </a:xfrm>
          <a:prstGeom prst="rect">
            <a:avLst/>
          </a:prstGeom>
          <a:noFill/>
        </p:spPr>
        <p:txBody>
          <a:bodyPr wrap="square" rtlCol="0">
            <a:spAutoFit/>
          </a:bodyPr>
          <a:lstStyle/>
          <a:p>
            <a:r>
              <a:rPr lang="en-IN" sz="2000" i="1" dirty="0">
                <a:solidFill>
                  <a:schemeClr val="bg1"/>
                </a:solidFill>
              </a:rPr>
              <a:t>KEY WORDS OF DATA</a:t>
            </a:r>
          </a:p>
        </p:txBody>
      </p:sp>
      <p:sp>
        <p:nvSpPr>
          <p:cNvPr id="13" name="TextBox 12">
            <a:extLst>
              <a:ext uri="{FF2B5EF4-FFF2-40B4-BE49-F238E27FC236}">
                <a16:creationId xmlns:a16="http://schemas.microsoft.com/office/drawing/2014/main" id="{CC876968-7665-D90C-E2FE-654818A16420}"/>
              </a:ext>
            </a:extLst>
          </p:cNvPr>
          <p:cNvSpPr txBox="1"/>
          <p:nvPr/>
        </p:nvSpPr>
        <p:spPr>
          <a:xfrm>
            <a:off x="869795" y="1115122"/>
            <a:ext cx="10537903" cy="5035353"/>
          </a:xfrm>
          <a:prstGeom prst="rect">
            <a:avLst/>
          </a:prstGeom>
          <a:gradFill>
            <a:gsLst>
              <a:gs pos="100000">
                <a:srgbClr val="002060"/>
              </a:gs>
              <a:gs pos="0">
                <a:srgbClr val="512373"/>
              </a:gs>
              <a:gs pos="100000">
                <a:schemeClr val="accent1">
                  <a:lumMod val="60000"/>
                  <a:lumOff val="40000"/>
                </a:schemeClr>
              </a:gs>
              <a:gs pos="100000">
                <a:schemeClr val="accent3">
                  <a:lumMod val="45000"/>
                  <a:lumOff val="55000"/>
                </a:schemeClr>
              </a:gs>
              <a:gs pos="100000">
                <a:schemeClr val="accent3">
                  <a:lumMod val="30000"/>
                  <a:lumOff val="70000"/>
                </a:schemeClr>
              </a:gs>
            </a:gsLst>
            <a:lin ang="5400000" scaled="1"/>
          </a:gradFill>
        </p:spPr>
        <p:txBody>
          <a:bodyPr wrap="square" rtlCol="0">
            <a:spAutoFit/>
          </a:bodyPr>
          <a:lstStyle/>
          <a:p>
            <a:pPr marL="285750" indent="-285750">
              <a:lnSpc>
                <a:spcPct val="150000"/>
              </a:lnSpc>
              <a:buFont typeface="Wingdings" panose="05000000000000000000" pitchFamily="2" charset="2"/>
              <a:buChar char="q"/>
            </a:pPr>
            <a:r>
              <a:rPr lang="en-US" dirty="0">
                <a:solidFill>
                  <a:schemeClr val="bg1"/>
                </a:solidFill>
              </a:rPr>
              <a:t>birthDate: The birthdate of the billionaire.</a:t>
            </a:r>
          </a:p>
          <a:p>
            <a:pPr marL="285750" indent="-285750">
              <a:lnSpc>
                <a:spcPct val="150000"/>
              </a:lnSpc>
              <a:buFont typeface="Wingdings" panose="05000000000000000000" pitchFamily="2" charset="2"/>
              <a:buChar char="q"/>
            </a:pPr>
            <a:r>
              <a:rPr lang="en-US" dirty="0">
                <a:solidFill>
                  <a:schemeClr val="bg1"/>
                </a:solidFill>
              </a:rPr>
              <a:t>lastName: The last name of the billionaire.</a:t>
            </a:r>
          </a:p>
          <a:p>
            <a:pPr marL="285750" indent="-285750">
              <a:lnSpc>
                <a:spcPct val="150000"/>
              </a:lnSpc>
              <a:buFont typeface="Wingdings" panose="05000000000000000000" pitchFamily="2" charset="2"/>
              <a:buChar char="q"/>
            </a:pPr>
            <a:r>
              <a:rPr lang="en-US" dirty="0">
                <a:solidFill>
                  <a:schemeClr val="bg1"/>
                </a:solidFill>
              </a:rPr>
              <a:t>firstName: The first name of the billionaire.</a:t>
            </a:r>
          </a:p>
          <a:p>
            <a:pPr marL="285750" indent="-285750">
              <a:lnSpc>
                <a:spcPct val="150000"/>
              </a:lnSpc>
              <a:buFont typeface="Wingdings" panose="05000000000000000000" pitchFamily="2" charset="2"/>
              <a:buChar char="q"/>
            </a:pPr>
            <a:r>
              <a:rPr lang="en-US" dirty="0">
                <a:solidFill>
                  <a:schemeClr val="bg1"/>
                </a:solidFill>
              </a:rPr>
              <a:t>birthYear: The birth year of the billionaire.</a:t>
            </a:r>
          </a:p>
          <a:p>
            <a:pPr marL="285750" indent="-285750">
              <a:lnSpc>
                <a:spcPct val="150000"/>
              </a:lnSpc>
              <a:buFont typeface="Wingdings" panose="05000000000000000000" pitchFamily="2" charset="2"/>
              <a:buChar char="q"/>
            </a:pPr>
            <a:r>
              <a:rPr lang="en-US" dirty="0">
                <a:solidFill>
                  <a:schemeClr val="bg1"/>
                </a:solidFill>
              </a:rPr>
              <a:t>birthMonth: The birth month of the billionaire.</a:t>
            </a:r>
          </a:p>
          <a:p>
            <a:pPr marL="285750" indent="-285750">
              <a:lnSpc>
                <a:spcPct val="150000"/>
              </a:lnSpc>
              <a:buFont typeface="Wingdings" panose="05000000000000000000" pitchFamily="2" charset="2"/>
              <a:buChar char="q"/>
            </a:pPr>
            <a:r>
              <a:rPr lang="en-US" dirty="0">
                <a:solidFill>
                  <a:schemeClr val="bg1"/>
                </a:solidFill>
              </a:rPr>
              <a:t>birthDay: The birth day of the billionaire.</a:t>
            </a:r>
          </a:p>
          <a:p>
            <a:pPr marL="285750" indent="-285750">
              <a:lnSpc>
                <a:spcPct val="150000"/>
              </a:lnSpc>
              <a:buFont typeface="Wingdings" panose="05000000000000000000" pitchFamily="2" charset="2"/>
              <a:buChar char="q"/>
            </a:pPr>
            <a:r>
              <a:rPr lang="en-US" dirty="0">
                <a:solidFill>
                  <a:schemeClr val="bg1"/>
                </a:solidFill>
              </a:rPr>
              <a:t>cpi_country: Consumer Price Index (CPI) for the billionaire's country.</a:t>
            </a:r>
          </a:p>
          <a:p>
            <a:pPr marL="285750" indent="-285750">
              <a:lnSpc>
                <a:spcPct val="150000"/>
              </a:lnSpc>
              <a:buFont typeface="Wingdings" panose="05000000000000000000" pitchFamily="2" charset="2"/>
              <a:buChar char="q"/>
            </a:pPr>
            <a:r>
              <a:rPr lang="en-US" dirty="0">
                <a:solidFill>
                  <a:schemeClr val="bg1"/>
                </a:solidFill>
              </a:rPr>
              <a:t>gdp_country: Gross Domestic Product (GDP) for the billionaire's country.</a:t>
            </a:r>
          </a:p>
          <a:p>
            <a:pPr marL="285750" indent="-285750">
              <a:lnSpc>
                <a:spcPct val="150000"/>
              </a:lnSpc>
              <a:buFont typeface="Wingdings" panose="05000000000000000000" pitchFamily="2" charset="2"/>
              <a:buChar char="q"/>
            </a:pPr>
            <a:r>
              <a:rPr lang="en-US" dirty="0">
                <a:solidFill>
                  <a:schemeClr val="bg1"/>
                </a:solidFill>
              </a:rPr>
              <a:t>life_expectancy_country: Life expectancy in the billionaire's country.</a:t>
            </a:r>
          </a:p>
          <a:p>
            <a:pPr marL="285750" indent="-285750">
              <a:lnSpc>
                <a:spcPct val="150000"/>
              </a:lnSpc>
              <a:buFont typeface="Wingdings" panose="05000000000000000000" pitchFamily="2" charset="2"/>
              <a:buChar char="q"/>
            </a:pPr>
            <a:r>
              <a:rPr lang="en-US" dirty="0">
                <a:solidFill>
                  <a:schemeClr val="bg1"/>
                </a:solidFill>
              </a:rPr>
              <a:t>tax_revenue_country_country: Tax revenue in the billionaire's country.</a:t>
            </a:r>
          </a:p>
          <a:p>
            <a:pPr marL="285750" indent="-285750">
              <a:lnSpc>
                <a:spcPct val="150000"/>
              </a:lnSpc>
              <a:buFont typeface="Wingdings" panose="05000000000000000000" pitchFamily="2" charset="2"/>
              <a:buChar char="q"/>
            </a:pPr>
            <a:r>
              <a:rPr lang="en-US" dirty="0">
                <a:solidFill>
                  <a:schemeClr val="bg1"/>
                </a:solidFill>
              </a:rPr>
              <a:t>total_tax_rate_country: Total tax rate in the billionaire's country.</a:t>
            </a:r>
          </a:p>
          <a:p>
            <a:pPr marL="285750" indent="-285750">
              <a:lnSpc>
                <a:spcPct val="150000"/>
              </a:lnSpc>
              <a:buFont typeface="Wingdings" panose="05000000000000000000" pitchFamily="2" charset="2"/>
              <a:buChar char="q"/>
            </a:pPr>
            <a:r>
              <a:rPr lang="en-US" dirty="0">
                <a:solidFill>
                  <a:schemeClr val="bg1"/>
                </a:solidFill>
              </a:rPr>
              <a:t>population_country: Population of the billionaire's country.</a:t>
            </a:r>
          </a:p>
        </p:txBody>
      </p:sp>
    </p:spTree>
    <p:extLst>
      <p:ext uri="{BB962C8B-B14F-4D97-AF65-F5344CB8AC3E}">
        <p14:creationId xmlns:p14="http://schemas.microsoft.com/office/powerpoint/2010/main" val="379798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971043-EC7D-BECE-0952-0250BFC89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511" y="-1940767"/>
            <a:ext cx="17942768" cy="9955762"/>
          </a:xfrm>
          <a:prstGeom prst="rect">
            <a:avLst/>
          </a:prstGeom>
        </p:spPr>
      </p:pic>
      <p:sp>
        <p:nvSpPr>
          <p:cNvPr id="4" name="Rectangle 3">
            <a:extLst>
              <a:ext uri="{FF2B5EF4-FFF2-40B4-BE49-F238E27FC236}">
                <a16:creationId xmlns:a16="http://schemas.microsoft.com/office/drawing/2014/main" id="{3195F46D-F8CA-2492-6E9B-877E9F47FD8C}"/>
              </a:ext>
            </a:extLst>
          </p:cNvPr>
          <p:cNvSpPr/>
          <p:nvPr/>
        </p:nvSpPr>
        <p:spPr>
          <a:xfrm>
            <a:off x="373223" y="272920"/>
            <a:ext cx="11215397" cy="6312160"/>
          </a:xfrm>
          <a:prstGeom prst="rect">
            <a:avLst/>
          </a:prstGeom>
          <a:solidFill>
            <a:schemeClr val="bg2">
              <a:alpha val="5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417AAFE-EAE4-F985-4180-808A9D493078}"/>
              </a:ext>
            </a:extLst>
          </p:cNvPr>
          <p:cNvSpPr txBox="1"/>
          <p:nvPr/>
        </p:nvSpPr>
        <p:spPr>
          <a:xfrm>
            <a:off x="923731" y="390046"/>
            <a:ext cx="10114383" cy="400110"/>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Select Billionaires Data</a:t>
            </a:r>
          </a:p>
        </p:txBody>
      </p:sp>
      <p:sp>
        <p:nvSpPr>
          <p:cNvPr id="6" name="TextBox 5">
            <a:extLst>
              <a:ext uri="{FF2B5EF4-FFF2-40B4-BE49-F238E27FC236}">
                <a16:creationId xmlns:a16="http://schemas.microsoft.com/office/drawing/2014/main" id="{09E5F907-B95C-F001-A7F3-55C8A7523AF8}"/>
              </a:ext>
            </a:extLst>
          </p:cNvPr>
          <p:cNvSpPr txBox="1"/>
          <p:nvPr/>
        </p:nvSpPr>
        <p:spPr>
          <a:xfrm>
            <a:off x="923731" y="1707502"/>
            <a:ext cx="3312367" cy="369332"/>
          </a:xfrm>
          <a:prstGeom prst="rect">
            <a:avLst/>
          </a:prstGeom>
          <a:noFill/>
        </p:spPr>
        <p:txBody>
          <a:bodyPr wrap="square" rtlCol="0">
            <a:spAutoFit/>
          </a:bodyPr>
          <a:lstStyle/>
          <a:p>
            <a:r>
              <a:rPr lang="en-IN" dirty="0"/>
              <a:t>select * from </a:t>
            </a:r>
            <a:r>
              <a:rPr lang="en-IN" dirty="0" err="1"/>
              <a:t>billionaries</a:t>
            </a:r>
            <a:r>
              <a:rPr lang="en-IN" dirty="0"/>
              <a:t> ;</a:t>
            </a:r>
          </a:p>
        </p:txBody>
      </p:sp>
      <p:sp>
        <p:nvSpPr>
          <p:cNvPr id="7" name="Rectangle 6">
            <a:extLst>
              <a:ext uri="{FF2B5EF4-FFF2-40B4-BE49-F238E27FC236}">
                <a16:creationId xmlns:a16="http://schemas.microsoft.com/office/drawing/2014/main" id="{0401906D-631F-12D4-E823-5D46EB71BF80}"/>
              </a:ext>
            </a:extLst>
          </p:cNvPr>
          <p:cNvSpPr/>
          <p:nvPr/>
        </p:nvSpPr>
        <p:spPr>
          <a:xfrm>
            <a:off x="923731" y="1607517"/>
            <a:ext cx="2785189" cy="469317"/>
          </a:xfrm>
          <a:prstGeom prst="rect">
            <a:avLst/>
          </a:prstGeom>
          <a:solidFill>
            <a:schemeClr val="bg1">
              <a:lumMod val="95000"/>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130330A8-595F-AD3B-3259-53A441C593BE}"/>
              </a:ext>
            </a:extLst>
          </p:cNvPr>
          <p:cNvPicPr>
            <a:picLocks noChangeAspect="1"/>
          </p:cNvPicPr>
          <p:nvPr/>
        </p:nvPicPr>
        <p:blipFill>
          <a:blip r:embed="rId3"/>
          <a:stretch>
            <a:fillRect/>
          </a:stretch>
        </p:blipFill>
        <p:spPr>
          <a:xfrm>
            <a:off x="631372" y="2407298"/>
            <a:ext cx="10416073" cy="3993502"/>
          </a:xfrm>
          <a:prstGeom prst="rect">
            <a:avLst/>
          </a:prstGeom>
        </p:spPr>
      </p:pic>
    </p:spTree>
    <p:extLst>
      <p:ext uri="{BB962C8B-B14F-4D97-AF65-F5344CB8AC3E}">
        <p14:creationId xmlns:p14="http://schemas.microsoft.com/office/powerpoint/2010/main" val="58012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A66A34-5E4C-C0B5-DD91-463672448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90935"/>
            <a:ext cx="5050598" cy="3367065"/>
          </a:xfrm>
          <a:prstGeom prst="rect">
            <a:avLst/>
          </a:prstGeom>
        </p:spPr>
      </p:pic>
      <p:pic>
        <p:nvPicPr>
          <p:cNvPr id="5" name="Picture 4">
            <a:extLst>
              <a:ext uri="{FF2B5EF4-FFF2-40B4-BE49-F238E27FC236}">
                <a16:creationId xmlns:a16="http://schemas.microsoft.com/office/drawing/2014/main" id="{5B6D5B61-45DF-63E9-91C5-440A1F2B84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598" y="3490935"/>
            <a:ext cx="7265437" cy="4347817"/>
          </a:xfrm>
          <a:prstGeom prst="rect">
            <a:avLst/>
          </a:prstGeom>
        </p:spPr>
      </p:pic>
      <p:pic>
        <p:nvPicPr>
          <p:cNvPr id="7" name="Picture 6">
            <a:extLst>
              <a:ext uri="{FF2B5EF4-FFF2-40B4-BE49-F238E27FC236}">
                <a16:creationId xmlns:a16="http://schemas.microsoft.com/office/drawing/2014/main" id="{E8520D19-6CA5-60D8-1546-4AC36D163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825" y="-1316923"/>
            <a:ext cx="6123618" cy="4807857"/>
          </a:xfrm>
          <a:prstGeom prst="rect">
            <a:avLst/>
          </a:prstGeom>
          <a:effectLst>
            <a:softEdge rad="0"/>
          </a:effectLst>
        </p:spPr>
      </p:pic>
      <p:pic>
        <p:nvPicPr>
          <p:cNvPr id="9" name="Picture 8">
            <a:extLst>
              <a:ext uri="{FF2B5EF4-FFF2-40B4-BE49-F238E27FC236}">
                <a16:creationId xmlns:a16="http://schemas.microsoft.com/office/drawing/2014/main" id="{1A900E41-3BBB-4FF1-EEAF-B09509A32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6883"/>
            <a:ext cx="6521726" cy="4347817"/>
          </a:xfrm>
          <a:prstGeom prst="rect">
            <a:avLst/>
          </a:prstGeom>
        </p:spPr>
      </p:pic>
      <p:sp>
        <p:nvSpPr>
          <p:cNvPr id="11" name="Rectangle 10">
            <a:extLst>
              <a:ext uri="{FF2B5EF4-FFF2-40B4-BE49-F238E27FC236}">
                <a16:creationId xmlns:a16="http://schemas.microsoft.com/office/drawing/2014/main" id="{224A493D-6600-1864-E1B8-9EEAFE6002FB}"/>
              </a:ext>
            </a:extLst>
          </p:cNvPr>
          <p:cNvSpPr/>
          <p:nvPr/>
        </p:nvSpPr>
        <p:spPr>
          <a:xfrm>
            <a:off x="794843" y="-112216"/>
            <a:ext cx="10602314" cy="6690049"/>
          </a:xfrm>
          <a:prstGeom prst="rect">
            <a:avLst/>
          </a:prstGeom>
          <a:solidFill>
            <a:schemeClr val="tx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a:t>
            </a:r>
          </a:p>
          <a:p>
            <a:pPr algn="ctr"/>
            <a:endParaRPr lang="en-IN" dirty="0"/>
          </a:p>
        </p:txBody>
      </p:sp>
      <p:sp>
        <p:nvSpPr>
          <p:cNvPr id="12" name="TextBox 11">
            <a:extLst>
              <a:ext uri="{FF2B5EF4-FFF2-40B4-BE49-F238E27FC236}">
                <a16:creationId xmlns:a16="http://schemas.microsoft.com/office/drawing/2014/main" id="{792F1806-4CD8-EC09-0BEB-0A7CF272FC75}"/>
              </a:ext>
            </a:extLst>
          </p:cNvPr>
          <p:cNvSpPr txBox="1"/>
          <p:nvPr/>
        </p:nvSpPr>
        <p:spPr>
          <a:xfrm>
            <a:off x="3816220" y="65314"/>
            <a:ext cx="4215881" cy="461665"/>
          </a:xfrm>
          <a:prstGeom prst="rect">
            <a:avLst/>
          </a:prstGeom>
          <a:noFill/>
        </p:spPr>
        <p:txBody>
          <a:bodyPr wrap="square" rtlCol="0">
            <a:spAutoFit/>
          </a:bodyPr>
          <a:lstStyle/>
          <a:p>
            <a:pPr algn="ctr"/>
            <a:r>
              <a:rPr lang="en-IN" sz="2400" dirty="0">
                <a:solidFill>
                  <a:schemeClr val="bg1"/>
                </a:solidFill>
              </a:rPr>
              <a:t>Total Country &amp; City </a:t>
            </a:r>
          </a:p>
        </p:txBody>
      </p:sp>
      <p:sp>
        <p:nvSpPr>
          <p:cNvPr id="13" name="Rectangle 12">
            <a:extLst>
              <a:ext uri="{FF2B5EF4-FFF2-40B4-BE49-F238E27FC236}">
                <a16:creationId xmlns:a16="http://schemas.microsoft.com/office/drawing/2014/main" id="{7610717F-18CC-4D96-95A8-7B6FF576F2E9}"/>
              </a:ext>
            </a:extLst>
          </p:cNvPr>
          <p:cNvSpPr/>
          <p:nvPr/>
        </p:nvSpPr>
        <p:spPr>
          <a:xfrm>
            <a:off x="1070188" y="1029564"/>
            <a:ext cx="7992669" cy="302584"/>
          </a:xfrm>
          <a:prstGeom prst="rect">
            <a:avLst/>
          </a:prstGeom>
          <a:solidFill>
            <a:schemeClr val="bg1">
              <a:lumMod val="95000"/>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select count(distinct country)as </a:t>
            </a:r>
            <a:r>
              <a:rPr lang="en-US" dirty="0" err="1">
                <a:solidFill>
                  <a:schemeClr val="bg1"/>
                </a:solidFill>
              </a:rPr>
              <a:t>country,count</a:t>
            </a:r>
            <a:r>
              <a:rPr lang="en-US" dirty="0">
                <a:solidFill>
                  <a:schemeClr val="bg1"/>
                </a:solidFill>
              </a:rPr>
              <a:t>(distinct city) as city from billionaries;</a:t>
            </a:r>
            <a:endParaRPr lang="en-IN" dirty="0">
              <a:solidFill>
                <a:schemeClr val="bg1"/>
              </a:solidFill>
            </a:endParaRPr>
          </a:p>
        </p:txBody>
      </p:sp>
      <p:pic>
        <p:nvPicPr>
          <p:cNvPr id="14" name="Picture 13">
            <a:extLst>
              <a:ext uri="{FF2B5EF4-FFF2-40B4-BE49-F238E27FC236}">
                <a16:creationId xmlns:a16="http://schemas.microsoft.com/office/drawing/2014/main" id="{6270CB9A-A1C4-5800-B6D3-A222A4E9F12F}"/>
              </a:ext>
            </a:extLst>
          </p:cNvPr>
          <p:cNvPicPr>
            <a:picLocks noChangeAspect="1"/>
          </p:cNvPicPr>
          <p:nvPr/>
        </p:nvPicPr>
        <p:blipFill>
          <a:blip r:embed="rId5"/>
          <a:stretch>
            <a:fillRect/>
          </a:stretch>
        </p:blipFill>
        <p:spPr>
          <a:xfrm>
            <a:off x="1203649" y="2921383"/>
            <a:ext cx="5828928" cy="3355139"/>
          </a:xfrm>
          <a:prstGeom prst="rect">
            <a:avLst/>
          </a:prstGeom>
        </p:spPr>
      </p:pic>
      <p:pic>
        <p:nvPicPr>
          <p:cNvPr id="17" name="Picture 16">
            <a:extLst>
              <a:ext uri="{FF2B5EF4-FFF2-40B4-BE49-F238E27FC236}">
                <a16:creationId xmlns:a16="http://schemas.microsoft.com/office/drawing/2014/main" id="{2F80C3E8-9050-F279-476A-5A4C616CE9C8}"/>
              </a:ext>
            </a:extLst>
          </p:cNvPr>
          <p:cNvPicPr>
            <a:picLocks noChangeAspect="1"/>
          </p:cNvPicPr>
          <p:nvPr/>
        </p:nvPicPr>
        <p:blipFill>
          <a:blip r:embed="rId6"/>
          <a:stretch>
            <a:fillRect/>
          </a:stretch>
        </p:blipFill>
        <p:spPr>
          <a:xfrm>
            <a:off x="1203649" y="1562168"/>
            <a:ext cx="3144417" cy="1042380"/>
          </a:xfrm>
          <a:prstGeom prst="rect">
            <a:avLst/>
          </a:prstGeom>
        </p:spPr>
      </p:pic>
    </p:spTree>
    <p:extLst>
      <p:ext uri="{BB962C8B-B14F-4D97-AF65-F5344CB8AC3E}">
        <p14:creationId xmlns:p14="http://schemas.microsoft.com/office/powerpoint/2010/main" val="206673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872204" y="783771"/>
            <a:ext cx="4236098" cy="400110"/>
          </a:xfrm>
          <a:prstGeom prst="rect">
            <a:avLst/>
          </a:prstGeom>
          <a:noFill/>
        </p:spPr>
        <p:txBody>
          <a:bodyPr wrap="square" rtlCol="0">
            <a:spAutoFit/>
          </a:bodyPr>
          <a:lstStyle/>
          <a:p>
            <a:pPr algn="ctr"/>
            <a:r>
              <a:rPr lang="en-IN" sz="2000" dirty="0">
                <a:solidFill>
                  <a:schemeClr val="bg1"/>
                </a:solidFill>
              </a:rPr>
              <a:t>Source Based on Worth</a:t>
            </a:r>
          </a:p>
        </p:txBody>
      </p:sp>
      <p:sp>
        <p:nvSpPr>
          <p:cNvPr id="8" name="TextBox 7">
            <a:extLst>
              <a:ext uri="{FF2B5EF4-FFF2-40B4-BE49-F238E27FC236}">
                <a16:creationId xmlns:a16="http://schemas.microsoft.com/office/drawing/2014/main" id="{EE121B04-00C0-4A40-F1C1-521CA0628BC4}"/>
              </a:ext>
            </a:extLst>
          </p:cNvPr>
          <p:cNvSpPr txBox="1"/>
          <p:nvPr/>
        </p:nvSpPr>
        <p:spPr>
          <a:xfrm>
            <a:off x="1328835" y="1371600"/>
            <a:ext cx="5389206" cy="1200329"/>
          </a:xfrm>
          <a:prstGeom prst="rect">
            <a:avLst/>
          </a:prstGeom>
          <a:noFill/>
        </p:spPr>
        <p:txBody>
          <a:bodyPr wrap="square" rtlCol="0">
            <a:spAutoFit/>
          </a:bodyPr>
          <a:lstStyle/>
          <a:p>
            <a:r>
              <a:rPr lang="en-US" dirty="0">
                <a:solidFill>
                  <a:schemeClr val="bg1"/>
                </a:solidFill>
              </a:rPr>
              <a:t>SELECT sources, SUM(finalWorth) AS total_worth</a:t>
            </a:r>
          </a:p>
          <a:p>
            <a:r>
              <a:rPr lang="en-US" dirty="0">
                <a:solidFill>
                  <a:schemeClr val="bg1"/>
                </a:solidFill>
              </a:rPr>
              <a:t>FROM billionaries</a:t>
            </a:r>
          </a:p>
          <a:p>
            <a:r>
              <a:rPr lang="en-US" dirty="0">
                <a:solidFill>
                  <a:schemeClr val="bg1"/>
                </a:solidFill>
              </a:rPr>
              <a:t>GROUP BY sources</a:t>
            </a:r>
          </a:p>
          <a:p>
            <a:r>
              <a:rPr lang="en-US" dirty="0">
                <a:solidFill>
                  <a:schemeClr val="bg1"/>
                </a:solidFill>
              </a:rPr>
              <a:t>order by total_worth desc;</a:t>
            </a:r>
            <a:endParaRPr lang="en-IN" dirty="0">
              <a:solidFill>
                <a:schemeClr val="bg1"/>
              </a:solidFill>
            </a:endParaRPr>
          </a:p>
        </p:txBody>
      </p:sp>
      <p:pic>
        <p:nvPicPr>
          <p:cNvPr id="15" name="Picture 14">
            <a:extLst>
              <a:ext uri="{FF2B5EF4-FFF2-40B4-BE49-F238E27FC236}">
                <a16:creationId xmlns:a16="http://schemas.microsoft.com/office/drawing/2014/main" id="{4CCE6949-B5F9-CA49-7C60-C132C8A4CCFE}"/>
              </a:ext>
            </a:extLst>
          </p:cNvPr>
          <p:cNvPicPr>
            <a:picLocks noChangeAspect="1"/>
          </p:cNvPicPr>
          <p:nvPr/>
        </p:nvPicPr>
        <p:blipFill>
          <a:blip r:embed="rId3"/>
          <a:stretch>
            <a:fillRect/>
          </a:stretch>
        </p:blipFill>
        <p:spPr>
          <a:xfrm>
            <a:off x="1403480" y="2571929"/>
            <a:ext cx="7619222" cy="4117593"/>
          </a:xfrm>
          <a:prstGeom prst="rect">
            <a:avLst/>
          </a:prstGeom>
        </p:spPr>
      </p:pic>
    </p:spTree>
    <p:extLst>
      <p:ext uri="{BB962C8B-B14F-4D97-AF65-F5344CB8AC3E}">
        <p14:creationId xmlns:p14="http://schemas.microsoft.com/office/powerpoint/2010/main" val="29850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43135-9016-820A-F6D2-6F4D6054C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810" y="1"/>
            <a:ext cx="6985924" cy="6858000"/>
          </a:xfrm>
          <a:prstGeom prst="rect">
            <a:avLst/>
          </a:prstGeom>
        </p:spPr>
      </p:pic>
      <p:pic>
        <p:nvPicPr>
          <p:cNvPr id="5" name="Picture 4">
            <a:extLst>
              <a:ext uri="{FF2B5EF4-FFF2-40B4-BE49-F238E27FC236}">
                <a16:creationId xmlns:a16="http://schemas.microsoft.com/office/drawing/2014/main" id="{651C00C4-12EA-A547-6266-CBC6EFEDA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89734" cy="8393156"/>
          </a:xfrm>
          <a:prstGeom prst="rect">
            <a:avLst/>
          </a:prstGeom>
        </p:spPr>
      </p:pic>
      <p:sp>
        <p:nvSpPr>
          <p:cNvPr id="6" name="Rectangle 5">
            <a:extLst>
              <a:ext uri="{FF2B5EF4-FFF2-40B4-BE49-F238E27FC236}">
                <a16:creationId xmlns:a16="http://schemas.microsoft.com/office/drawing/2014/main" id="{63E05B08-F3CB-D989-CB20-FF6D8847E720}"/>
              </a:ext>
            </a:extLst>
          </p:cNvPr>
          <p:cNvSpPr/>
          <p:nvPr/>
        </p:nvSpPr>
        <p:spPr>
          <a:xfrm>
            <a:off x="670249" y="494524"/>
            <a:ext cx="11019453" cy="6363477"/>
          </a:xfrm>
          <a:prstGeom prst="rect">
            <a:avLst/>
          </a:prstGeom>
          <a:solidFill>
            <a:schemeClr val="tx1">
              <a:alpha val="66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984CE887-FE33-E573-894F-F76D1AB980EC}"/>
              </a:ext>
            </a:extLst>
          </p:cNvPr>
          <p:cNvSpPr txBox="1"/>
          <p:nvPr/>
        </p:nvSpPr>
        <p:spPr>
          <a:xfrm>
            <a:off x="3872204" y="783771"/>
            <a:ext cx="4236098" cy="400110"/>
          </a:xfrm>
          <a:prstGeom prst="rect">
            <a:avLst/>
          </a:prstGeom>
          <a:noFill/>
        </p:spPr>
        <p:txBody>
          <a:bodyPr wrap="square" rtlCol="0">
            <a:spAutoFit/>
          </a:bodyPr>
          <a:lstStyle/>
          <a:p>
            <a:pPr algn="ctr"/>
            <a:r>
              <a:rPr lang="en-IN" sz="2000" dirty="0">
                <a:solidFill>
                  <a:schemeClr val="bg1"/>
                </a:solidFill>
              </a:rPr>
              <a:t>Source Based on Worth- Charts </a:t>
            </a:r>
          </a:p>
        </p:txBody>
      </p:sp>
      <p:pic>
        <p:nvPicPr>
          <p:cNvPr id="9" name="Picture 8">
            <a:extLst>
              <a:ext uri="{FF2B5EF4-FFF2-40B4-BE49-F238E27FC236}">
                <a16:creationId xmlns:a16="http://schemas.microsoft.com/office/drawing/2014/main" id="{884E6CDD-7B5F-C0B7-4039-A86231AA672C}"/>
              </a:ext>
            </a:extLst>
          </p:cNvPr>
          <p:cNvPicPr>
            <a:picLocks noChangeAspect="1"/>
          </p:cNvPicPr>
          <p:nvPr/>
        </p:nvPicPr>
        <p:blipFill>
          <a:blip r:embed="rId3"/>
          <a:stretch>
            <a:fillRect/>
          </a:stretch>
        </p:blipFill>
        <p:spPr>
          <a:xfrm>
            <a:off x="1670180" y="1340702"/>
            <a:ext cx="9116007" cy="5117188"/>
          </a:xfrm>
          <a:prstGeom prst="rect">
            <a:avLst/>
          </a:prstGeom>
        </p:spPr>
      </p:pic>
    </p:spTree>
    <p:extLst>
      <p:ext uri="{BB962C8B-B14F-4D97-AF65-F5344CB8AC3E}">
        <p14:creationId xmlns:p14="http://schemas.microsoft.com/office/powerpoint/2010/main" val="130577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02BBA-E32E-40EE-DCA2-D361B1159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048547F-93F6-1D6C-234C-0CCFCAE7B4DA}"/>
              </a:ext>
            </a:extLst>
          </p:cNvPr>
          <p:cNvSpPr/>
          <p:nvPr/>
        </p:nvSpPr>
        <p:spPr>
          <a:xfrm>
            <a:off x="707571" y="354564"/>
            <a:ext cx="10776857" cy="6148872"/>
          </a:xfrm>
          <a:prstGeom prst="rect">
            <a:avLst/>
          </a:prstGeom>
          <a:solidFill>
            <a:schemeClr val="tx1">
              <a:alpha val="6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solidFill>
                <a:schemeClr val="bg1"/>
              </a:solidFill>
            </a:endParaRPr>
          </a:p>
        </p:txBody>
      </p:sp>
      <p:sp>
        <p:nvSpPr>
          <p:cNvPr id="5" name="TextBox 4">
            <a:extLst>
              <a:ext uri="{FF2B5EF4-FFF2-40B4-BE49-F238E27FC236}">
                <a16:creationId xmlns:a16="http://schemas.microsoft.com/office/drawing/2014/main" id="{234BCBC9-AC19-3939-7793-CC7B392EEE8E}"/>
              </a:ext>
            </a:extLst>
          </p:cNvPr>
          <p:cNvSpPr txBox="1"/>
          <p:nvPr/>
        </p:nvSpPr>
        <p:spPr>
          <a:xfrm>
            <a:off x="4477137" y="569168"/>
            <a:ext cx="3237723" cy="369332"/>
          </a:xfrm>
          <a:prstGeom prst="rect">
            <a:avLst/>
          </a:prstGeom>
          <a:noFill/>
        </p:spPr>
        <p:txBody>
          <a:bodyPr wrap="square" rtlCol="0">
            <a:spAutoFit/>
          </a:bodyPr>
          <a:lstStyle/>
          <a:p>
            <a:pPr algn="ctr"/>
            <a:r>
              <a:rPr lang="en-IN" dirty="0">
                <a:solidFill>
                  <a:schemeClr val="bg1"/>
                </a:solidFill>
              </a:rPr>
              <a:t>Proportion of Gender </a:t>
            </a:r>
          </a:p>
        </p:txBody>
      </p:sp>
      <p:sp>
        <p:nvSpPr>
          <p:cNvPr id="6" name="TextBox 5">
            <a:extLst>
              <a:ext uri="{FF2B5EF4-FFF2-40B4-BE49-F238E27FC236}">
                <a16:creationId xmlns:a16="http://schemas.microsoft.com/office/drawing/2014/main" id="{7FA89991-1339-664C-A294-49A46A29FB5F}"/>
              </a:ext>
            </a:extLst>
          </p:cNvPr>
          <p:cNvSpPr txBox="1"/>
          <p:nvPr/>
        </p:nvSpPr>
        <p:spPr>
          <a:xfrm>
            <a:off x="1436913" y="1287624"/>
            <a:ext cx="8602825" cy="830997"/>
          </a:xfrm>
          <a:prstGeom prst="rect">
            <a:avLst/>
          </a:prstGeom>
          <a:noFill/>
        </p:spPr>
        <p:txBody>
          <a:bodyPr wrap="square" rtlCol="0">
            <a:spAutoFit/>
          </a:bodyPr>
          <a:lstStyle/>
          <a:p>
            <a:r>
              <a:rPr lang="en-US" sz="1600" dirty="0">
                <a:solidFill>
                  <a:schemeClr val="bg1"/>
                </a:solidFill>
              </a:rPr>
              <a:t>SELECT gender,COUNT(*) * 100.0 / (SELECT COUNT(*) FROM billionaries) AS percentage</a:t>
            </a:r>
          </a:p>
          <a:p>
            <a:r>
              <a:rPr lang="en-US" sz="1600" dirty="0">
                <a:solidFill>
                  <a:schemeClr val="bg1"/>
                </a:solidFill>
              </a:rPr>
              <a:t>FROM billionaries</a:t>
            </a:r>
          </a:p>
          <a:p>
            <a:r>
              <a:rPr lang="en-US" sz="1600" dirty="0">
                <a:solidFill>
                  <a:schemeClr val="bg1"/>
                </a:solidFill>
              </a:rPr>
              <a:t>GROUP BY gender;</a:t>
            </a:r>
            <a:endParaRPr lang="en-IN" sz="1600" dirty="0">
              <a:solidFill>
                <a:schemeClr val="bg1"/>
              </a:solidFill>
            </a:endParaRPr>
          </a:p>
        </p:txBody>
      </p:sp>
      <p:pic>
        <p:nvPicPr>
          <p:cNvPr id="8" name="Picture 7">
            <a:extLst>
              <a:ext uri="{FF2B5EF4-FFF2-40B4-BE49-F238E27FC236}">
                <a16:creationId xmlns:a16="http://schemas.microsoft.com/office/drawing/2014/main" id="{72CD59B6-9198-65F5-56AF-FB64C596C13A}"/>
              </a:ext>
            </a:extLst>
          </p:cNvPr>
          <p:cNvPicPr>
            <a:picLocks noChangeAspect="1"/>
          </p:cNvPicPr>
          <p:nvPr/>
        </p:nvPicPr>
        <p:blipFill>
          <a:blip r:embed="rId3"/>
          <a:stretch>
            <a:fillRect/>
          </a:stretch>
        </p:blipFill>
        <p:spPr>
          <a:xfrm>
            <a:off x="1520889" y="2318867"/>
            <a:ext cx="6997960" cy="3251509"/>
          </a:xfrm>
          <a:prstGeom prst="rect">
            <a:avLst/>
          </a:prstGeom>
        </p:spPr>
      </p:pic>
    </p:spTree>
    <p:extLst>
      <p:ext uri="{BB962C8B-B14F-4D97-AF65-F5344CB8AC3E}">
        <p14:creationId xmlns:p14="http://schemas.microsoft.com/office/powerpoint/2010/main" val="312803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651</Words>
  <Application>Microsoft Office PowerPoint</Application>
  <PresentationFormat>Widescreen</PresentationFormat>
  <Paragraphs>82</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Anitha R</dc:creator>
  <cp:lastModifiedBy>Anitha R</cp:lastModifiedBy>
  <cp:revision>4</cp:revision>
  <dcterms:created xsi:type="dcterms:W3CDTF">2024-05-24T12:24:11Z</dcterms:created>
  <dcterms:modified xsi:type="dcterms:W3CDTF">2024-05-25T15:55:29Z</dcterms:modified>
</cp:coreProperties>
</file>